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324" r:id="rId2"/>
    <p:sldId id="256" r:id="rId3"/>
    <p:sldId id="257" r:id="rId4"/>
    <p:sldId id="295" r:id="rId5"/>
    <p:sldId id="290" r:id="rId6"/>
    <p:sldId id="291" r:id="rId7"/>
    <p:sldId id="292" r:id="rId8"/>
    <p:sldId id="294" r:id="rId9"/>
    <p:sldId id="296" r:id="rId10"/>
    <p:sldId id="269" r:id="rId11"/>
    <p:sldId id="283" r:id="rId12"/>
    <p:sldId id="284" r:id="rId13"/>
    <p:sldId id="285" r:id="rId14"/>
    <p:sldId id="286" r:id="rId15"/>
    <p:sldId id="303" r:id="rId16"/>
    <p:sldId id="298" r:id="rId17"/>
    <p:sldId id="299" r:id="rId18"/>
    <p:sldId id="319" r:id="rId19"/>
    <p:sldId id="320" r:id="rId20"/>
    <p:sldId id="321" r:id="rId21"/>
    <p:sldId id="343" r:id="rId22"/>
    <p:sldId id="322" r:id="rId23"/>
    <p:sldId id="323" r:id="rId24"/>
    <p:sldId id="333" r:id="rId25"/>
    <p:sldId id="302" r:id="rId26"/>
    <p:sldId id="301" r:id="rId27"/>
    <p:sldId id="305" r:id="rId28"/>
    <p:sldId id="304" r:id="rId29"/>
    <p:sldId id="306" r:id="rId30"/>
    <p:sldId id="307" r:id="rId31"/>
    <p:sldId id="325" r:id="rId32"/>
    <p:sldId id="326" r:id="rId33"/>
    <p:sldId id="308" r:id="rId34"/>
    <p:sldId id="327" r:id="rId35"/>
    <p:sldId id="309" r:id="rId36"/>
    <p:sldId id="328" r:id="rId37"/>
    <p:sldId id="329" r:id="rId38"/>
    <p:sldId id="331" r:id="rId39"/>
    <p:sldId id="310" r:id="rId40"/>
    <p:sldId id="334" r:id="rId41"/>
    <p:sldId id="335" r:id="rId42"/>
    <p:sldId id="336" r:id="rId43"/>
    <p:sldId id="337" r:id="rId44"/>
    <p:sldId id="311" r:id="rId45"/>
    <p:sldId id="332" r:id="rId46"/>
    <p:sldId id="312" r:id="rId47"/>
    <p:sldId id="344" r:id="rId48"/>
    <p:sldId id="338" r:id="rId49"/>
    <p:sldId id="339" r:id="rId50"/>
    <p:sldId id="313" r:id="rId51"/>
    <p:sldId id="314" r:id="rId52"/>
    <p:sldId id="315" r:id="rId53"/>
    <p:sldId id="316" r:id="rId54"/>
    <p:sldId id="317" r:id="rId55"/>
    <p:sldId id="340" r:id="rId56"/>
    <p:sldId id="341" r:id="rId57"/>
    <p:sldId id="318" r:id="rId58"/>
    <p:sldId id="346" r:id="rId59"/>
    <p:sldId id="342" r:id="rId60"/>
    <p:sldId id="26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E0F2"/>
    <a:srgbClr val="0CF4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46" autoAdjust="0"/>
    <p:restoredTop sz="94660"/>
  </p:normalViewPr>
  <p:slideViewPr>
    <p:cSldViewPr snapToGrid="0">
      <p:cViewPr varScale="1">
        <p:scale>
          <a:sx n="114" d="100"/>
          <a:sy n="114" d="100"/>
        </p:scale>
        <p:origin x="1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Main Source Voltage</c:v>
                </c:pt>
              </c:strCache>
            </c:strRef>
          </c:tx>
          <c:spPr>
            <a:solidFill>
              <a:srgbClr val="00682F"/>
            </a:solidFill>
            <a:ln>
              <a:noFill/>
            </a:ln>
            <a:effectLst/>
          </c:spPr>
          <c:invertIfNegative val="0"/>
          <c:cat>
            <c:strRef>
              <c:f>Sheet1!$A$2:$A$4</c:f>
              <c:strCache>
                <c:ptCount val="3"/>
                <c:pt idx="0">
                  <c:v>AMS 1117</c:v>
                </c:pt>
                <c:pt idx="1">
                  <c:v>LM7805</c:v>
                </c:pt>
                <c:pt idx="2">
                  <c:v>LM7812</c:v>
                </c:pt>
              </c:strCache>
            </c:strRef>
          </c:cat>
          <c:val>
            <c:numRef>
              <c:f>Sheet1!$B$2:$B$4</c:f>
              <c:numCache>
                <c:formatCode>General</c:formatCode>
                <c:ptCount val="3"/>
                <c:pt idx="0">
                  <c:v>3.3</c:v>
                </c:pt>
                <c:pt idx="1">
                  <c:v>5</c:v>
                </c:pt>
                <c:pt idx="2">
                  <c:v>12</c:v>
                </c:pt>
              </c:numCache>
            </c:numRef>
          </c:val>
          <c:extLst>
            <c:ext xmlns:c16="http://schemas.microsoft.com/office/drawing/2014/chart" uri="{C3380CC4-5D6E-409C-BE32-E72D297353CC}">
              <c16:uniqueId val="{00000000-B765-48BB-9012-5E888FAB340E}"/>
            </c:ext>
          </c:extLst>
        </c:ser>
        <c:ser>
          <c:idx val="1"/>
          <c:order val="1"/>
          <c:tx>
            <c:strRef>
              <c:f>Sheet1!$C$1</c:f>
              <c:strCache>
                <c:ptCount val="1"/>
                <c:pt idx="0">
                  <c:v>Back-Up Battery Voltage</c:v>
                </c:pt>
              </c:strCache>
            </c:strRef>
          </c:tx>
          <c:spPr>
            <a:solidFill>
              <a:schemeClr val="accent2"/>
            </a:solidFill>
            <a:ln>
              <a:noFill/>
            </a:ln>
            <a:effectLst/>
          </c:spPr>
          <c:invertIfNegative val="0"/>
          <c:cat>
            <c:strRef>
              <c:f>Sheet1!$A$2:$A$4</c:f>
              <c:strCache>
                <c:ptCount val="3"/>
                <c:pt idx="0">
                  <c:v>AMS 1117</c:v>
                </c:pt>
                <c:pt idx="1">
                  <c:v>LM7805</c:v>
                </c:pt>
                <c:pt idx="2">
                  <c:v>LM7812</c:v>
                </c:pt>
              </c:strCache>
            </c:strRef>
          </c:cat>
          <c:val>
            <c:numRef>
              <c:f>Sheet1!$C$2:$C$4</c:f>
              <c:numCache>
                <c:formatCode>General</c:formatCode>
                <c:ptCount val="3"/>
                <c:pt idx="0">
                  <c:v>3.09</c:v>
                </c:pt>
                <c:pt idx="1">
                  <c:v>4.6500000000000004</c:v>
                </c:pt>
                <c:pt idx="2">
                  <c:v>10.9</c:v>
                </c:pt>
              </c:numCache>
            </c:numRef>
          </c:val>
          <c:extLst>
            <c:ext xmlns:c16="http://schemas.microsoft.com/office/drawing/2014/chart" uri="{C3380CC4-5D6E-409C-BE32-E72D297353CC}">
              <c16:uniqueId val="{00000001-B765-48BB-9012-5E888FAB340E}"/>
            </c:ext>
          </c:extLst>
        </c:ser>
        <c:dLbls>
          <c:showLegendKey val="0"/>
          <c:showVal val="0"/>
          <c:showCatName val="0"/>
          <c:showSerName val="0"/>
          <c:showPercent val="0"/>
          <c:showBubbleSize val="0"/>
        </c:dLbls>
        <c:gapWidth val="219"/>
        <c:overlap val="-27"/>
        <c:axId val="795393560"/>
        <c:axId val="795393888"/>
      </c:barChart>
      <c:catAx>
        <c:axId val="795393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95393888"/>
        <c:crosses val="autoZero"/>
        <c:auto val="1"/>
        <c:lblAlgn val="ctr"/>
        <c:lblOffset val="100"/>
        <c:noMultiLvlLbl val="0"/>
      </c:catAx>
      <c:valAx>
        <c:axId val="795393888"/>
        <c:scaling>
          <c:orientation val="minMax"/>
        </c:scaling>
        <c:delete val="0"/>
        <c:axPos val="l"/>
        <c:majorGridlines>
          <c:spPr>
            <a:ln w="9525" cap="flat" cmpd="sng" algn="ctr">
              <a:solidFill>
                <a:schemeClr val="tx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5393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CAC4-0E11-443E-B717-3716BF9602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E72024-2A3A-4514-92A5-737EF58CFC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0772B4-68EC-4E0D-8241-C4A4454BA8C3}"/>
              </a:ext>
            </a:extLst>
          </p:cNvPr>
          <p:cNvSpPr>
            <a:spLocks noGrp="1"/>
          </p:cNvSpPr>
          <p:nvPr>
            <p:ph type="dt" sz="half" idx="10"/>
          </p:nvPr>
        </p:nvSpPr>
        <p:spPr/>
        <p:txBody>
          <a:bodyPr/>
          <a:lstStyle/>
          <a:p>
            <a:fld id="{3DEF726F-9A5F-440E-BD8E-2943947D2128}" type="datetimeFigureOut">
              <a:rPr lang="en-US" smtClean="0"/>
              <a:t>2/10/2020</a:t>
            </a:fld>
            <a:endParaRPr lang="en-US"/>
          </a:p>
        </p:txBody>
      </p:sp>
      <p:sp>
        <p:nvSpPr>
          <p:cNvPr id="5" name="Footer Placeholder 4">
            <a:extLst>
              <a:ext uri="{FF2B5EF4-FFF2-40B4-BE49-F238E27FC236}">
                <a16:creationId xmlns:a16="http://schemas.microsoft.com/office/drawing/2014/main" id="{EF19D10B-25BE-435A-93E0-335884225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D195DD-6C74-4C18-96BF-CD70F171C229}"/>
              </a:ext>
            </a:extLst>
          </p:cNvPr>
          <p:cNvSpPr>
            <a:spLocks noGrp="1"/>
          </p:cNvSpPr>
          <p:nvPr>
            <p:ph type="sldNum" sz="quarter" idx="12"/>
          </p:nvPr>
        </p:nvSpPr>
        <p:spPr/>
        <p:txBody>
          <a:bodyPr/>
          <a:lstStyle/>
          <a:p>
            <a:fld id="{47E67375-CD56-4823-8838-DEFF2C7EA0E2}" type="slidenum">
              <a:rPr lang="en-US" smtClean="0"/>
              <a:t>‹#›</a:t>
            </a:fld>
            <a:endParaRPr lang="en-US"/>
          </a:p>
        </p:txBody>
      </p:sp>
    </p:spTree>
    <p:extLst>
      <p:ext uri="{BB962C8B-B14F-4D97-AF65-F5344CB8AC3E}">
        <p14:creationId xmlns:p14="http://schemas.microsoft.com/office/powerpoint/2010/main" val="4127065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5EE2E-FE77-4908-A606-CA6E0CC350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909C42-9CBC-40DA-963B-5333DD98BE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250E7-C793-4A88-A76F-9D864E145F58}"/>
              </a:ext>
            </a:extLst>
          </p:cNvPr>
          <p:cNvSpPr>
            <a:spLocks noGrp="1"/>
          </p:cNvSpPr>
          <p:nvPr>
            <p:ph type="dt" sz="half" idx="10"/>
          </p:nvPr>
        </p:nvSpPr>
        <p:spPr/>
        <p:txBody>
          <a:bodyPr/>
          <a:lstStyle/>
          <a:p>
            <a:fld id="{3DEF726F-9A5F-440E-BD8E-2943947D2128}" type="datetimeFigureOut">
              <a:rPr lang="en-US" smtClean="0"/>
              <a:t>2/10/2020</a:t>
            </a:fld>
            <a:endParaRPr lang="en-US"/>
          </a:p>
        </p:txBody>
      </p:sp>
      <p:sp>
        <p:nvSpPr>
          <p:cNvPr id="5" name="Footer Placeholder 4">
            <a:extLst>
              <a:ext uri="{FF2B5EF4-FFF2-40B4-BE49-F238E27FC236}">
                <a16:creationId xmlns:a16="http://schemas.microsoft.com/office/drawing/2014/main" id="{EFA94173-DFE6-438C-AEC3-A352ECF22B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F42976-9BF9-4750-86ED-835D4AEC9FD8}"/>
              </a:ext>
            </a:extLst>
          </p:cNvPr>
          <p:cNvSpPr>
            <a:spLocks noGrp="1"/>
          </p:cNvSpPr>
          <p:nvPr>
            <p:ph type="sldNum" sz="quarter" idx="12"/>
          </p:nvPr>
        </p:nvSpPr>
        <p:spPr/>
        <p:txBody>
          <a:bodyPr/>
          <a:lstStyle/>
          <a:p>
            <a:fld id="{47E67375-CD56-4823-8838-DEFF2C7EA0E2}" type="slidenum">
              <a:rPr lang="en-US" smtClean="0"/>
              <a:t>‹#›</a:t>
            </a:fld>
            <a:endParaRPr lang="en-US"/>
          </a:p>
        </p:txBody>
      </p:sp>
    </p:spTree>
    <p:extLst>
      <p:ext uri="{BB962C8B-B14F-4D97-AF65-F5344CB8AC3E}">
        <p14:creationId xmlns:p14="http://schemas.microsoft.com/office/powerpoint/2010/main" val="22913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A7E352-A7BD-434A-A6CC-B4E00F4A59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8F04DC-2E6C-4384-BBD6-DA116B2AD3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FBE4B9-0C82-4972-B3F4-1E12ECE5E024}"/>
              </a:ext>
            </a:extLst>
          </p:cNvPr>
          <p:cNvSpPr>
            <a:spLocks noGrp="1"/>
          </p:cNvSpPr>
          <p:nvPr>
            <p:ph type="dt" sz="half" idx="10"/>
          </p:nvPr>
        </p:nvSpPr>
        <p:spPr/>
        <p:txBody>
          <a:bodyPr/>
          <a:lstStyle/>
          <a:p>
            <a:fld id="{3DEF726F-9A5F-440E-BD8E-2943947D2128}" type="datetimeFigureOut">
              <a:rPr lang="en-US" smtClean="0"/>
              <a:t>2/10/2020</a:t>
            </a:fld>
            <a:endParaRPr lang="en-US"/>
          </a:p>
        </p:txBody>
      </p:sp>
      <p:sp>
        <p:nvSpPr>
          <p:cNvPr id="5" name="Footer Placeholder 4">
            <a:extLst>
              <a:ext uri="{FF2B5EF4-FFF2-40B4-BE49-F238E27FC236}">
                <a16:creationId xmlns:a16="http://schemas.microsoft.com/office/drawing/2014/main" id="{82AF783A-E64B-4FF4-BFF9-8C689FDA2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FE48C-0066-42B6-8671-EF254E746E97}"/>
              </a:ext>
            </a:extLst>
          </p:cNvPr>
          <p:cNvSpPr>
            <a:spLocks noGrp="1"/>
          </p:cNvSpPr>
          <p:nvPr>
            <p:ph type="sldNum" sz="quarter" idx="12"/>
          </p:nvPr>
        </p:nvSpPr>
        <p:spPr/>
        <p:txBody>
          <a:bodyPr/>
          <a:lstStyle/>
          <a:p>
            <a:fld id="{47E67375-CD56-4823-8838-DEFF2C7EA0E2}" type="slidenum">
              <a:rPr lang="en-US" smtClean="0"/>
              <a:t>‹#›</a:t>
            </a:fld>
            <a:endParaRPr lang="en-US"/>
          </a:p>
        </p:txBody>
      </p:sp>
    </p:spTree>
    <p:extLst>
      <p:ext uri="{BB962C8B-B14F-4D97-AF65-F5344CB8AC3E}">
        <p14:creationId xmlns:p14="http://schemas.microsoft.com/office/powerpoint/2010/main" val="880977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BD0A-0D8B-4269-8AF0-3223275DB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EAF50B-A13D-4BF9-984B-E096E3EAEE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D6D731-8C00-4371-BDEE-5C4ECA5B4B78}"/>
              </a:ext>
            </a:extLst>
          </p:cNvPr>
          <p:cNvSpPr>
            <a:spLocks noGrp="1"/>
          </p:cNvSpPr>
          <p:nvPr>
            <p:ph type="dt" sz="half" idx="10"/>
          </p:nvPr>
        </p:nvSpPr>
        <p:spPr/>
        <p:txBody>
          <a:bodyPr/>
          <a:lstStyle/>
          <a:p>
            <a:fld id="{3DEF726F-9A5F-440E-BD8E-2943947D2128}" type="datetimeFigureOut">
              <a:rPr lang="en-US" smtClean="0"/>
              <a:t>2/10/2020</a:t>
            </a:fld>
            <a:endParaRPr lang="en-US"/>
          </a:p>
        </p:txBody>
      </p:sp>
      <p:sp>
        <p:nvSpPr>
          <p:cNvPr id="5" name="Footer Placeholder 4">
            <a:extLst>
              <a:ext uri="{FF2B5EF4-FFF2-40B4-BE49-F238E27FC236}">
                <a16:creationId xmlns:a16="http://schemas.microsoft.com/office/drawing/2014/main" id="{95D286AB-53B6-4B69-8CF7-5C78E35D5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06B1E-666E-416C-A0E7-40EBC5FF6184}"/>
              </a:ext>
            </a:extLst>
          </p:cNvPr>
          <p:cNvSpPr>
            <a:spLocks noGrp="1"/>
          </p:cNvSpPr>
          <p:nvPr>
            <p:ph type="sldNum" sz="quarter" idx="12"/>
          </p:nvPr>
        </p:nvSpPr>
        <p:spPr/>
        <p:txBody>
          <a:bodyPr/>
          <a:lstStyle/>
          <a:p>
            <a:fld id="{47E67375-CD56-4823-8838-DEFF2C7EA0E2}" type="slidenum">
              <a:rPr lang="en-US" smtClean="0"/>
              <a:t>‹#›</a:t>
            </a:fld>
            <a:endParaRPr lang="en-US"/>
          </a:p>
        </p:txBody>
      </p:sp>
    </p:spTree>
    <p:extLst>
      <p:ext uri="{BB962C8B-B14F-4D97-AF65-F5344CB8AC3E}">
        <p14:creationId xmlns:p14="http://schemas.microsoft.com/office/powerpoint/2010/main" val="793348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4C59-194A-442D-8797-16B43BB7D6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4AE9AF-DFB0-4D1B-B409-75AF1D10BB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7C571C-1618-4B33-971D-F44CA9E32C71}"/>
              </a:ext>
            </a:extLst>
          </p:cNvPr>
          <p:cNvSpPr>
            <a:spLocks noGrp="1"/>
          </p:cNvSpPr>
          <p:nvPr>
            <p:ph type="dt" sz="half" idx="10"/>
          </p:nvPr>
        </p:nvSpPr>
        <p:spPr/>
        <p:txBody>
          <a:bodyPr/>
          <a:lstStyle/>
          <a:p>
            <a:fld id="{3DEF726F-9A5F-440E-BD8E-2943947D2128}" type="datetimeFigureOut">
              <a:rPr lang="en-US" smtClean="0"/>
              <a:t>2/10/2020</a:t>
            </a:fld>
            <a:endParaRPr lang="en-US"/>
          </a:p>
        </p:txBody>
      </p:sp>
      <p:sp>
        <p:nvSpPr>
          <p:cNvPr id="5" name="Footer Placeholder 4">
            <a:extLst>
              <a:ext uri="{FF2B5EF4-FFF2-40B4-BE49-F238E27FC236}">
                <a16:creationId xmlns:a16="http://schemas.microsoft.com/office/drawing/2014/main" id="{EFF781A1-8E26-477F-A9CE-9A1052D45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397208-046C-44FC-BD43-C5EC9F755D8E}"/>
              </a:ext>
            </a:extLst>
          </p:cNvPr>
          <p:cNvSpPr>
            <a:spLocks noGrp="1"/>
          </p:cNvSpPr>
          <p:nvPr>
            <p:ph type="sldNum" sz="quarter" idx="12"/>
          </p:nvPr>
        </p:nvSpPr>
        <p:spPr/>
        <p:txBody>
          <a:bodyPr/>
          <a:lstStyle/>
          <a:p>
            <a:fld id="{47E67375-CD56-4823-8838-DEFF2C7EA0E2}" type="slidenum">
              <a:rPr lang="en-US" smtClean="0"/>
              <a:t>‹#›</a:t>
            </a:fld>
            <a:endParaRPr lang="en-US"/>
          </a:p>
        </p:txBody>
      </p:sp>
    </p:spTree>
    <p:extLst>
      <p:ext uri="{BB962C8B-B14F-4D97-AF65-F5344CB8AC3E}">
        <p14:creationId xmlns:p14="http://schemas.microsoft.com/office/powerpoint/2010/main" val="4288900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E3D9F-5653-41FD-9EFD-F10D1F4E9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89516-D61A-427B-886F-5C3F48FA0B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D32163-A814-489A-9F0A-66437314DC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BA593F-147A-4A6D-8751-8D8CB1D2D01E}"/>
              </a:ext>
            </a:extLst>
          </p:cNvPr>
          <p:cNvSpPr>
            <a:spLocks noGrp="1"/>
          </p:cNvSpPr>
          <p:nvPr>
            <p:ph type="dt" sz="half" idx="10"/>
          </p:nvPr>
        </p:nvSpPr>
        <p:spPr/>
        <p:txBody>
          <a:bodyPr/>
          <a:lstStyle/>
          <a:p>
            <a:fld id="{3DEF726F-9A5F-440E-BD8E-2943947D2128}" type="datetimeFigureOut">
              <a:rPr lang="en-US" smtClean="0"/>
              <a:t>2/10/2020</a:t>
            </a:fld>
            <a:endParaRPr lang="en-US"/>
          </a:p>
        </p:txBody>
      </p:sp>
      <p:sp>
        <p:nvSpPr>
          <p:cNvPr id="6" name="Footer Placeholder 5">
            <a:extLst>
              <a:ext uri="{FF2B5EF4-FFF2-40B4-BE49-F238E27FC236}">
                <a16:creationId xmlns:a16="http://schemas.microsoft.com/office/drawing/2014/main" id="{C955C051-35CF-4BB2-9595-43E0578762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A92709-170C-4C2E-B5D6-D6C775438EB1}"/>
              </a:ext>
            </a:extLst>
          </p:cNvPr>
          <p:cNvSpPr>
            <a:spLocks noGrp="1"/>
          </p:cNvSpPr>
          <p:nvPr>
            <p:ph type="sldNum" sz="quarter" idx="12"/>
          </p:nvPr>
        </p:nvSpPr>
        <p:spPr/>
        <p:txBody>
          <a:bodyPr/>
          <a:lstStyle/>
          <a:p>
            <a:fld id="{47E67375-CD56-4823-8838-DEFF2C7EA0E2}" type="slidenum">
              <a:rPr lang="en-US" smtClean="0"/>
              <a:t>‹#›</a:t>
            </a:fld>
            <a:endParaRPr lang="en-US"/>
          </a:p>
        </p:txBody>
      </p:sp>
    </p:spTree>
    <p:extLst>
      <p:ext uri="{BB962C8B-B14F-4D97-AF65-F5344CB8AC3E}">
        <p14:creationId xmlns:p14="http://schemas.microsoft.com/office/powerpoint/2010/main" val="187680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E61C-72EB-4BDE-85DF-8B6D916D84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6374D-C4D9-4696-8D1A-243656BCED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B5B9DE-2106-4D6A-9413-74E83B54E4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D5FCCC-8239-474C-967F-3DC4FF5BFF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37C35D-C9F7-47E1-87F5-77FF324F6B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E083B4-6BCA-4E2D-923C-F1C9DB12EA47}"/>
              </a:ext>
            </a:extLst>
          </p:cNvPr>
          <p:cNvSpPr>
            <a:spLocks noGrp="1"/>
          </p:cNvSpPr>
          <p:nvPr>
            <p:ph type="dt" sz="half" idx="10"/>
          </p:nvPr>
        </p:nvSpPr>
        <p:spPr/>
        <p:txBody>
          <a:bodyPr/>
          <a:lstStyle/>
          <a:p>
            <a:fld id="{3DEF726F-9A5F-440E-BD8E-2943947D2128}" type="datetimeFigureOut">
              <a:rPr lang="en-US" smtClean="0"/>
              <a:t>2/10/2020</a:t>
            </a:fld>
            <a:endParaRPr lang="en-US"/>
          </a:p>
        </p:txBody>
      </p:sp>
      <p:sp>
        <p:nvSpPr>
          <p:cNvPr id="8" name="Footer Placeholder 7">
            <a:extLst>
              <a:ext uri="{FF2B5EF4-FFF2-40B4-BE49-F238E27FC236}">
                <a16:creationId xmlns:a16="http://schemas.microsoft.com/office/drawing/2014/main" id="{8F3D496A-B779-4580-A9E0-68EE91AF54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F94224-3181-4675-AD15-7271573FEC1D}"/>
              </a:ext>
            </a:extLst>
          </p:cNvPr>
          <p:cNvSpPr>
            <a:spLocks noGrp="1"/>
          </p:cNvSpPr>
          <p:nvPr>
            <p:ph type="sldNum" sz="quarter" idx="12"/>
          </p:nvPr>
        </p:nvSpPr>
        <p:spPr/>
        <p:txBody>
          <a:bodyPr/>
          <a:lstStyle/>
          <a:p>
            <a:fld id="{47E67375-CD56-4823-8838-DEFF2C7EA0E2}" type="slidenum">
              <a:rPr lang="en-US" smtClean="0"/>
              <a:t>‹#›</a:t>
            </a:fld>
            <a:endParaRPr lang="en-US"/>
          </a:p>
        </p:txBody>
      </p:sp>
    </p:spTree>
    <p:extLst>
      <p:ext uri="{BB962C8B-B14F-4D97-AF65-F5344CB8AC3E}">
        <p14:creationId xmlns:p14="http://schemas.microsoft.com/office/powerpoint/2010/main" val="3124995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955B-7980-4553-A608-9006E0E0B7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8DCBDB-71AE-45E8-BACB-979A08BCAC1A}"/>
              </a:ext>
            </a:extLst>
          </p:cNvPr>
          <p:cNvSpPr>
            <a:spLocks noGrp="1"/>
          </p:cNvSpPr>
          <p:nvPr>
            <p:ph type="dt" sz="half" idx="10"/>
          </p:nvPr>
        </p:nvSpPr>
        <p:spPr/>
        <p:txBody>
          <a:bodyPr/>
          <a:lstStyle/>
          <a:p>
            <a:fld id="{3DEF726F-9A5F-440E-BD8E-2943947D2128}" type="datetimeFigureOut">
              <a:rPr lang="en-US" smtClean="0"/>
              <a:t>2/10/2020</a:t>
            </a:fld>
            <a:endParaRPr lang="en-US"/>
          </a:p>
        </p:txBody>
      </p:sp>
      <p:sp>
        <p:nvSpPr>
          <p:cNvPr id="4" name="Footer Placeholder 3">
            <a:extLst>
              <a:ext uri="{FF2B5EF4-FFF2-40B4-BE49-F238E27FC236}">
                <a16:creationId xmlns:a16="http://schemas.microsoft.com/office/drawing/2014/main" id="{734910FA-30CE-4C2D-841C-FD1D5DD25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D5227E-56CF-4C42-9191-C7297DC1B7C1}"/>
              </a:ext>
            </a:extLst>
          </p:cNvPr>
          <p:cNvSpPr>
            <a:spLocks noGrp="1"/>
          </p:cNvSpPr>
          <p:nvPr>
            <p:ph type="sldNum" sz="quarter" idx="12"/>
          </p:nvPr>
        </p:nvSpPr>
        <p:spPr/>
        <p:txBody>
          <a:bodyPr/>
          <a:lstStyle/>
          <a:p>
            <a:fld id="{47E67375-CD56-4823-8838-DEFF2C7EA0E2}" type="slidenum">
              <a:rPr lang="en-US" smtClean="0"/>
              <a:t>‹#›</a:t>
            </a:fld>
            <a:endParaRPr lang="en-US"/>
          </a:p>
        </p:txBody>
      </p:sp>
    </p:spTree>
    <p:extLst>
      <p:ext uri="{BB962C8B-B14F-4D97-AF65-F5344CB8AC3E}">
        <p14:creationId xmlns:p14="http://schemas.microsoft.com/office/powerpoint/2010/main" val="2055516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749083-12EA-47B5-A235-211479DF97D3}"/>
              </a:ext>
            </a:extLst>
          </p:cNvPr>
          <p:cNvSpPr>
            <a:spLocks noGrp="1"/>
          </p:cNvSpPr>
          <p:nvPr>
            <p:ph type="dt" sz="half" idx="10"/>
          </p:nvPr>
        </p:nvSpPr>
        <p:spPr/>
        <p:txBody>
          <a:bodyPr/>
          <a:lstStyle/>
          <a:p>
            <a:fld id="{3DEF726F-9A5F-440E-BD8E-2943947D2128}" type="datetimeFigureOut">
              <a:rPr lang="en-US" smtClean="0"/>
              <a:t>2/10/2020</a:t>
            </a:fld>
            <a:endParaRPr lang="en-US"/>
          </a:p>
        </p:txBody>
      </p:sp>
      <p:sp>
        <p:nvSpPr>
          <p:cNvPr id="3" name="Footer Placeholder 2">
            <a:extLst>
              <a:ext uri="{FF2B5EF4-FFF2-40B4-BE49-F238E27FC236}">
                <a16:creationId xmlns:a16="http://schemas.microsoft.com/office/drawing/2014/main" id="{58CFE31B-00ED-4F7C-A0D0-C4F2002C7E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7B13D-887D-4C56-AF48-D45587D95AD7}"/>
              </a:ext>
            </a:extLst>
          </p:cNvPr>
          <p:cNvSpPr>
            <a:spLocks noGrp="1"/>
          </p:cNvSpPr>
          <p:nvPr>
            <p:ph type="sldNum" sz="quarter" idx="12"/>
          </p:nvPr>
        </p:nvSpPr>
        <p:spPr/>
        <p:txBody>
          <a:bodyPr/>
          <a:lstStyle/>
          <a:p>
            <a:fld id="{47E67375-CD56-4823-8838-DEFF2C7EA0E2}" type="slidenum">
              <a:rPr lang="en-US" smtClean="0"/>
              <a:t>‹#›</a:t>
            </a:fld>
            <a:endParaRPr lang="en-US"/>
          </a:p>
        </p:txBody>
      </p:sp>
    </p:spTree>
    <p:extLst>
      <p:ext uri="{BB962C8B-B14F-4D97-AF65-F5344CB8AC3E}">
        <p14:creationId xmlns:p14="http://schemas.microsoft.com/office/powerpoint/2010/main" val="1632499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4844-1CB6-4A6A-90C0-10DB77B76A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933DFB-5A99-494F-A437-BAE25F6E43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01C1B1-C443-4B49-A5C2-286AF5FAC5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38FBE-2D8B-43F5-9E3F-FD70CC481E02}"/>
              </a:ext>
            </a:extLst>
          </p:cNvPr>
          <p:cNvSpPr>
            <a:spLocks noGrp="1"/>
          </p:cNvSpPr>
          <p:nvPr>
            <p:ph type="dt" sz="half" idx="10"/>
          </p:nvPr>
        </p:nvSpPr>
        <p:spPr/>
        <p:txBody>
          <a:bodyPr/>
          <a:lstStyle/>
          <a:p>
            <a:fld id="{3DEF726F-9A5F-440E-BD8E-2943947D2128}" type="datetimeFigureOut">
              <a:rPr lang="en-US" smtClean="0"/>
              <a:t>2/10/2020</a:t>
            </a:fld>
            <a:endParaRPr lang="en-US"/>
          </a:p>
        </p:txBody>
      </p:sp>
      <p:sp>
        <p:nvSpPr>
          <p:cNvPr id="6" name="Footer Placeholder 5">
            <a:extLst>
              <a:ext uri="{FF2B5EF4-FFF2-40B4-BE49-F238E27FC236}">
                <a16:creationId xmlns:a16="http://schemas.microsoft.com/office/drawing/2014/main" id="{A1A386A2-5103-49D7-8DDC-F83D90A2D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F4E4DC-9300-464F-8E49-CD0899835749}"/>
              </a:ext>
            </a:extLst>
          </p:cNvPr>
          <p:cNvSpPr>
            <a:spLocks noGrp="1"/>
          </p:cNvSpPr>
          <p:nvPr>
            <p:ph type="sldNum" sz="quarter" idx="12"/>
          </p:nvPr>
        </p:nvSpPr>
        <p:spPr/>
        <p:txBody>
          <a:bodyPr/>
          <a:lstStyle/>
          <a:p>
            <a:fld id="{47E67375-CD56-4823-8838-DEFF2C7EA0E2}" type="slidenum">
              <a:rPr lang="en-US" smtClean="0"/>
              <a:t>‹#›</a:t>
            </a:fld>
            <a:endParaRPr lang="en-US"/>
          </a:p>
        </p:txBody>
      </p:sp>
    </p:spTree>
    <p:extLst>
      <p:ext uri="{BB962C8B-B14F-4D97-AF65-F5344CB8AC3E}">
        <p14:creationId xmlns:p14="http://schemas.microsoft.com/office/powerpoint/2010/main" val="771894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3DED-E65E-43FD-949A-A518E375FA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6F7BDB-4351-4BE0-A559-A75185D479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FFE9B2-E2F9-4609-9714-9E3E0F6C5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477D8C-F597-4434-B995-DB49FAEF1053}"/>
              </a:ext>
            </a:extLst>
          </p:cNvPr>
          <p:cNvSpPr>
            <a:spLocks noGrp="1"/>
          </p:cNvSpPr>
          <p:nvPr>
            <p:ph type="dt" sz="half" idx="10"/>
          </p:nvPr>
        </p:nvSpPr>
        <p:spPr/>
        <p:txBody>
          <a:bodyPr/>
          <a:lstStyle/>
          <a:p>
            <a:fld id="{3DEF726F-9A5F-440E-BD8E-2943947D2128}" type="datetimeFigureOut">
              <a:rPr lang="en-US" smtClean="0"/>
              <a:t>2/10/2020</a:t>
            </a:fld>
            <a:endParaRPr lang="en-US"/>
          </a:p>
        </p:txBody>
      </p:sp>
      <p:sp>
        <p:nvSpPr>
          <p:cNvPr id="6" name="Footer Placeholder 5">
            <a:extLst>
              <a:ext uri="{FF2B5EF4-FFF2-40B4-BE49-F238E27FC236}">
                <a16:creationId xmlns:a16="http://schemas.microsoft.com/office/drawing/2014/main" id="{D8EC594C-172B-4DDA-91E4-733163A01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E7A684-8510-416C-AD9A-562C7A2E3E33}"/>
              </a:ext>
            </a:extLst>
          </p:cNvPr>
          <p:cNvSpPr>
            <a:spLocks noGrp="1"/>
          </p:cNvSpPr>
          <p:nvPr>
            <p:ph type="sldNum" sz="quarter" idx="12"/>
          </p:nvPr>
        </p:nvSpPr>
        <p:spPr/>
        <p:txBody>
          <a:bodyPr/>
          <a:lstStyle/>
          <a:p>
            <a:fld id="{47E67375-CD56-4823-8838-DEFF2C7EA0E2}" type="slidenum">
              <a:rPr lang="en-US" smtClean="0"/>
              <a:t>‹#›</a:t>
            </a:fld>
            <a:endParaRPr lang="en-US"/>
          </a:p>
        </p:txBody>
      </p:sp>
    </p:spTree>
    <p:extLst>
      <p:ext uri="{BB962C8B-B14F-4D97-AF65-F5344CB8AC3E}">
        <p14:creationId xmlns:p14="http://schemas.microsoft.com/office/powerpoint/2010/main" val="77368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EDC01C-6600-4559-BEDA-7D9AE666F3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A674E4-7296-479B-A4E9-207701800C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2853F-A14B-4DC5-A083-DBAFD4AD5A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EF726F-9A5F-440E-BD8E-2943947D2128}" type="datetimeFigureOut">
              <a:rPr lang="en-US" smtClean="0"/>
              <a:t>2/10/2020</a:t>
            </a:fld>
            <a:endParaRPr lang="en-US"/>
          </a:p>
        </p:txBody>
      </p:sp>
      <p:sp>
        <p:nvSpPr>
          <p:cNvPr id="5" name="Footer Placeholder 4">
            <a:extLst>
              <a:ext uri="{FF2B5EF4-FFF2-40B4-BE49-F238E27FC236}">
                <a16:creationId xmlns:a16="http://schemas.microsoft.com/office/drawing/2014/main" id="{D9834D7A-8565-44B0-B5DD-1D454C78B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1A2234-62C1-49F4-93EF-EE5FCC83D2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67375-CD56-4823-8838-DEFF2C7EA0E2}" type="slidenum">
              <a:rPr lang="en-US" smtClean="0"/>
              <a:t>‹#›</a:t>
            </a:fld>
            <a:endParaRPr lang="en-US"/>
          </a:p>
        </p:txBody>
      </p:sp>
    </p:spTree>
    <p:extLst>
      <p:ext uri="{BB962C8B-B14F-4D97-AF65-F5344CB8AC3E}">
        <p14:creationId xmlns:p14="http://schemas.microsoft.com/office/powerpoint/2010/main" val="566510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B909-FACB-4C19-9CE7-99A27D25073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9E59C9A-7E36-4ED1-8AE2-510B921894BE}"/>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F5FB1184-5E48-4A45-8115-E34EBD98E51C}"/>
              </a:ext>
            </a:extLst>
          </p:cNvPr>
          <p:cNvSpPr/>
          <p:nvPr/>
        </p:nvSpPr>
        <p:spPr>
          <a:xfrm>
            <a:off x="1" y="1"/>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72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dirty="0">
                <a:solidFill>
                  <a:schemeClr val="bg1"/>
                </a:solidFill>
                <a:latin typeface="Impact" panose="020B0806030902050204" pitchFamily="34" charset="0"/>
              </a:rPr>
              <a:t>2.1 GSM-based Security for Vehicle</a:t>
            </a:r>
          </a:p>
        </p:txBody>
      </p:sp>
      <p:graphicFrame>
        <p:nvGraphicFramePr>
          <p:cNvPr id="4" name="Content Placeholder 3">
            <a:extLst>
              <a:ext uri="{FF2B5EF4-FFF2-40B4-BE49-F238E27FC236}">
                <a16:creationId xmlns:a16="http://schemas.microsoft.com/office/drawing/2014/main" id="{3CBED785-B6C2-4FAF-9096-973ED4B3BC14}"/>
              </a:ext>
            </a:extLst>
          </p:cNvPr>
          <p:cNvGraphicFramePr>
            <a:graphicFrameLocks noGrp="1"/>
          </p:cNvGraphicFramePr>
          <p:nvPr>
            <p:ph idx="1"/>
            <p:extLst>
              <p:ext uri="{D42A27DB-BD31-4B8C-83A1-F6EECF244321}">
                <p14:modId xmlns:p14="http://schemas.microsoft.com/office/powerpoint/2010/main" val="462843325"/>
              </p:ext>
            </p:extLst>
          </p:nvPr>
        </p:nvGraphicFramePr>
        <p:xfrm>
          <a:off x="1061462" y="1905000"/>
          <a:ext cx="10714902" cy="3988626"/>
        </p:xfrm>
        <a:graphic>
          <a:graphicData uri="http://schemas.openxmlformats.org/drawingml/2006/table">
            <a:tbl>
              <a:tblPr firstRow="1" bandRow="1">
                <a:tableStyleId>{5C22544A-7EE6-4342-B048-85BDC9FD1C3A}</a:tableStyleId>
              </a:tblPr>
              <a:tblGrid>
                <a:gridCol w="1399536">
                  <a:extLst>
                    <a:ext uri="{9D8B030D-6E8A-4147-A177-3AD203B41FA5}">
                      <a16:colId xmlns:a16="http://schemas.microsoft.com/office/drawing/2014/main" val="2700579647"/>
                    </a:ext>
                  </a:extLst>
                </a:gridCol>
                <a:gridCol w="1497162">
                  <a:extLst>
                    <a:ext uri="{9D8B030D-6E8A-4147-A177-3AD203B41FA5}">
                      <a16:colId xmlns:a16="http://schemas.microsoft.com/office/drawing/2014/main" val="2783127114"/>
                    </a:ext>
                  </a:extLst>
                </a:gridCol>
                <a:gridCol w="1744548">
                  <a:extLst>
                    <a:ext uri="{9D8B030D-6E8A-4147-A177-3AD203B41FA5}">
                      <a16:colId xmlns:a16="http://schemas.microsoft.com/office/drawing/2014/main" val="1227175407"/>
                    </a:ext>
                  </a:extLst>
                </a:gridCol>
                <a:gridCol w="4147637">
                  <a:extLst>
                    <a:ext uri="{9D8B030D-6E8A-4147-A177-3AD203B41FA5}">
                      <a16:colId xmlns:a16="http://schemas.microsoft.com/office/drawing/2014/main" val="1909959763"/>
                    </a:ext>
                  </a:extLst>
                </a:gridCol>
                <a:gridCol w="1926019">
                  <a:extLst>
                    <a:ext uri="{9D8B030D-6E8A-4147-A177-3AD203B41FA5}">
                      <a16:colId xmlns:a16="http://schemas.microsoft.com/office/drawing/2014/main" val="4244150424"/>
                    </a:ext>
                  </a:extLst>
                </a:gridCol>
              </a:tblGrid>
              <a:tr h="365760">
                <a:tc>
                  <a:txBody>
                    <a:bodyPr/>
                    <a:lstStyle/>
                    <a:p>
                      <a:pPr algn="ctr"/>
                      <a:r>
                        <a:rPr lang="en-US" sz="1200" dirty="0">
                          <a:latin typeface="Century Gothic (Body)"/>
                        </a:rPr>
                        <a:t>AUTHOR &amp; YEAR</a:t>
                      </a:r>
                    </a:p>
                  </a:txBody>
                  <a:tcPr anchor="ctr"/>
                </a:tc>
                <a:tc>
                  <a:txBody>
                    <a:bodyPr/>
                    <a:lstStyle/>
                    <a:p>
                      <a:pPr algn="ctr"/>
                      <a:r>
                        <a:rPr lang="en-US" sz="1200" dirty="0">
                          <a:latin typeface="Century Gothic (Body)"/>
                        </a:rPr>
                        <a:t>OBJECTIVE(S)</a:t>
                      </a:r>
                    </a:p>
                  </a:txBody>
                  <a:tcPr anchor="ctr"/>
                </a:tc>
                <a:tc>
                  <a:txBody>
                    <a:bodyPr/>
                    <a:lstStyle/>
                    <a:p>
                      <a:pPr algn="ctr"/>
                      <a:r>
                        <a:rPr lang="en-US" sz="1200" dirty="0">
                          <a:latin typeface="Century Gothic (Body)"/>
                        </a:rPr>
                        <a:t>COMPONENTS USED</a:t>
                      </a:r>
                    </a:p>
                  </a:txBody>
                  <a:tcPr anchor="ctr"/>
                </a:tc>
                <a:tc>
                  <a:txBody>
                    <a:bodyPr/>
                    <a:lstStyle/>
                    <a:p>
                      <a:pPr algn="ctr"/>
                      <a:r>
                        <a:rPr lang="en-US" sz="1200" dirty="0">
                          <a:latin typeface="Century Gothic (Body)"/>
                        </a:rPr>
                        <a:t>DESCRIPTION</a:t>
                      </a:r>
                    </a:p>
                  </a:txBody>
                  <a:tcPr anchor="ctr"/>
                </a:tc>
                <a:tc>
                  <a:txBody>
                    <a:bodyPr/>
                    <a:lstStyle/>
                    <a:p>
                      <a:pPr algn="ctr"/>
                      <a:r>
                        <a:rPr lang="en-US" sz="1200" dirty="0">
                          <a:latin typeface="Century Gothic (Body)"/>
                        </a:rPr>
                        <a:t>LIMITATION</a:t>
                      </a:r>
                    </a:p>
                  </a:txBody>
                  <a:tcPr anchor="ctr"/>
                </a:tc>
                <a:extLst>
                  <a:ext uri="{0D108BD9-81ED-4DB2-BD59-A6C34878D82A}">
                    <a16:rowId xmlns:a16="http://schemas.microsoft.com/office/drawing/2014/main" val="85651432"/>
                  </a:ext>
                </a:extLst>
              </a:tr>
              <a:tr h="3622866">
                <a:tc>
                  <a:txBody>
                    <a:bodyPr/>
                    <a:lstStyle/>
                    <a:p>
                      <a:pPr algn="ctr">
                        <a:lnSpc>
                          <a:spcPct val="150000"/>
                        </a:lnSpc>
                      </a:pPr>
                      <a:r>
                        <a:rPr lang="en-MY" sz="1100" kern="1200" dirty="0" err="1">
                          <a:solidFill>
                            <a:schemeClr val="dk1"/>
                          </a:solidFill>
                          <a:effectLst/>
                          <a:latin typeface="Century Gothic (Body)"/>
                          <a:ea typeface="+mn-ea"/>
                          <a:cs typeface="+mn-cs"/>
                        </a:rPr>
                        <a:t>Sankirna</a:t>
                      </a:r>
                      <a:r>
                        <a:rPr lang="en-MY" sz="1100" kern="1200" dirty="0">
                          <a:solidFill>
                            <a:schemeClr val="dk1"/>
                          </a:solidFill>
                          <a:effectLst/>
                          <a:latin typeface="Century Gothic (Body)"/>
                          <a:ea typeface="+mn-ea"/>
                          <a:cs typeface="+mn-cs"/>
                        </a:rPr>
                        <a:t> </a:t>
                      </a:r>
                      <a:r>
                        <a:rPr lang="en-MY" sz="1100" kern="1200" dirty="0" err="1">
                          <a:solidFill>
                            <a:schemeClr val="dk1"/>
                          </a:solidFill>
                          <a:effectLst/>
                          <a:latin typeface="Century Gothic (Body)"/>
                          <a:ea typeface="+mn-ea"/>
                          <a:cs typeface="+mn-cs"/>
                        </a:rPr>
                        <a:t>Joge</a:t>
                      </a:r>
                      <a:r>
                        <a:rPr lang="en-MY" sz="1100" kern="1200" dirty="0">
                          <a:solidFill>
                            <a:schemeClr val="dk1"/>
                          </a:solidFill>
                          <a:effectLst/>
                          <a:latin typeface="Century Gothic (Body)"/>
                          <a:ea typeface="+mn-ea"/>
                          <a:cs typeface="+mn-cs"/>
                        </a:rPr>
                        <a:t> (2018) [5]</a:t>
                      </a:r>
                      <a:endParaRPr lang="en-US" sz="1100" dirty="0">
                        <a:latin typeface="Century Gothic (Body)"/>
                      </a:endParaRPr>
                    </a:p>
                  </a:txBody>
                  <a:tcPr/>
                </a:tc>
                <a:tc>
                  <a:txBody>
                    <a:bodyPr/>
                    <a:lstStyle/>
                    <a:p>
                      <a:pPr algn="l">
                        <a:lnSpc>
                          <a:spcPct val="150000"/>
                        </a:lnSpc>
                      </a:pPr>
                      <a:r>
                        <a:rPr lang="en-US" sz="1100" dirty="0">
                          <a:latin typeface="Century Gothic (Body)"/>
                        </a:rPr>
                        <a:t>Detecting vehicle theft and informs the owner about the theft of their vehicle</a:t>
                      </a:r>
                    </a:p>
                  </a:txBody>
                  <a:tcPr/>
                </a:tc>
                <a:tc>
                  <a:txBody>
                    <a:bodyPr/>
                    <a:lstStyle/>
                    <a:p>
                      <a:pPr marL="171450" indent="-171450" algn="l">
                        <a:lnSpc>
                          <a:spcPct val="150000"/>
                        </a:lnSpc>
                        <a:buFont typeface="Arial" panose="020B0604020202020204" pitchFamily="34" charset="0"/>
                        <a:buChar char="•"/>
                      </a:pPr>
                      <a:r>
                        <a:rPr lang="en-MY" sz="1100" kern="1200" dirty="0">
                          <a:solidFill>
                            <a:schemeClr val="dk1"/>
                          </a:solidFill>
                          <a:effectLst/>
                          <a:latin typeface="Century Gothic (Body)"/>
                          <a:ea typeface="+mn-ea"/>
                          <a:cs typeface="+mn-cs"/>
                        </a:rPr>
                        <a:t>Microcontroller Unit- AT MEGA 16</a:t>
                      </a:r>
                    </a:p>
                    <a:p>
                      <a:pPr marL="171450" indent="-171450" algn="l">
                        <a:lnSpc>
                          <a:spcPct val="150000"/>
                        </a:lnSpc>
                        <a:buFont typeface="Arial" panose="020B0604020202020204" pitchFamily="34" charset="0"/>
                        <a:buChar char="•"/>
                      </a:pPr>
                      <a:r>
                        <a:rPr lang="en-MY" sz="1100" kern="1200" dirty="0">
                          <a:solidFill>
                            <a:schemeClr val="dk1"/>
                          </a:solidFill>
                          <a:effectLst/>
                          <a:latin typeface="Century Gothic (Body)"/>
                          <a:ea typeface="+mn-ea"/>
                          <a:cs typeface="+mn-cs"/>
                        </a:rPr>
                        <a:t>GSM modem</a:t>
                      </a:r>
                    </a:p>
                    <a:p>
                      <a:pPr marL="171450" indent="-171450" algn="l">
                        <a:lnSpc>
                          <a:spcPct val="150000"/>
                        </a:lnSpc>
                        <a:buFont typeface="Arial" panose="020B0604020202020204" pitchFamily="34" charset="0"/>
                        <a:buChar char="•"/>
                      </a:pPr>
                      <a:r>
                        <a:rPr lang="en-MY" sz="1100" kern="1200" dirty="0">
                          <a:solidFill>
                            <a:schemeClr val="dk1"/>
                          </a:solidFill>
                          <a:effectLst/>
                          <a:latin typeface="Century Gothic (Body)"/>
                          <a:ea typeface="+mn-ea"/>
                          <a:cs typeface="+mn-cs"/>
                        </a:rPr>
                        <a:t>IR sensor</a:t>
                      </a:r>
                      <a:endParaRPr lang="en-US" sz="1100" dirty="0">
                        <a:latin typeface="Century Gothic (Body)"/>
                      </a:endParaRPr>
                    </a:p>
                  </a:txBody>
                  <a:tcPr/>
                </a:tc>
                <a:tc>
                  <a:txBody>
                    <a:bodyPr/>
                    <a:lstStyle/>
                    <a:p>
                      <a:pPr algn="just">
                        <a:lnSpc>
                          <a:spcPct val="150000"/>
                        </a:lnSpc>
                      </a:pPr>
                      <a:r>
                        <a:rPr lang="en-US" sz="1100" dirty="0">
                          <a:latin typeface="Century Gothic (Body)"/>
                        </a:rPr>
                        <a:t>The main function of the system is to start the engine when it receives SMS saying “UNLOCK” and when it receives SMS saying “LOCK” it will demobilize the car and activates the security system. Where the security system continuously waits for the IR sensor detects any motion or if any switches are pressed, if any of the above conditions are meet it turn on the buzzer and sends an alert SMS to the user mobile.</a:t>
                      </a:r>
                    </a:p>
                  </a:txBody>
                  <a:tcPr/>
                </a:tc>
                <a:tc>
                  <a:txBody>
                    <a:bodyPr/>
                    <a:lstStyle/>
                    <a:p>
                      <a:pPr algn="l">
                        <a:lnSpc>
                          <a:spcPct val="150000"/>
                        </a:lnSpc>
                      </a:pPr>
                      <a:r>
                        <a:rPr lang="en-MY" sz="1100" kern="1200" dirty="0">
                          <a:solidFill>
                            <a:schemeClr val="dk1"/>
                          </a:solidFill>
                          <a:effectLst/>
                          <a:latin typeface="Century Gothic (Body)"/>
                          <a:ea typeface="+mn-ea"/>
                          <a:cs typeface="+mn-cs"/>
                        </a:rPr>
                        <a:t>The user can only start the car’s engine by sending SMS to the system and this might cost more for the user </a:t>
                      </a:r>
                      <a:endParaRPr lang="en-US" sz="1100" dirty="0">
                        <a:latin typeface="Century Gothic (Body)"/>
                      </a:endParaRPr>
                    </a:p>
                  </a:txBody>
                  <a:tcPr/>
                </a:tc>
                <a:extLst>
                  <a:ext uri="{0D108BD9-81ED-4DB2-BD59-A6C34878D82A}">
                    <a16:rowId xmlns:a16="http://schemas.microsoft.com/office/drawing/2014/main" val="1716412623"/>
                  </a:ext>
                </a:extLst>
              </a:tr>
            </a:tbl>
          </a:graphicData>
        </a:graphic>
      </p:graphicFrame>
    </p:spTree>
    <p:extLst>
      <p:ext uri="{BB962C8B-B14F-4D97-AF65-F5344CB8AC3E}">
        <p14:creationId xmlns:p14="http://schemas.microsoft.com/office/powerpoint/2010/main" val="350261494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dirty="0">
                <a:solidFill>
                  <a:schemeClr val="bg1"/>
                </a:solidFill>
                <a:latin typeface="Impact" panose="020B0806030902050204" pitchFamily="34" charset="0"/>
              </a:rPr>
              <a:t>2.2 Anti-Vehicle Theft System using GSM and GPS</a:t>
            </a:r>
            <a:br>
              <a:rPr lang="en-US" sz="4000" dirty="0">
                <a:solidFill>
                  <a:schemeClr val="bg1"/>
                </a:solidFill>
                <a:latin typeface="Impact" panose="020B0806030902050204" pitchFamily="34" charset="0"/>
              </a:rPr>
            </a:br>
            <a:r>
              <a:rPr lang="en-US" sz="4000" dirty="0">
                <a:solidFill>
                  <a:schemeClr val="bg1"/>
                </a:solidFill>
                <a:latin typeface="Impact" panose="020B0806030902050204" pitchFamily="34" charset="0"/>
              </a:rPr>
              <a:t>        with Image Acquisition</a:t>
            </a:r>
          </a:p>
        </p:txBody>
      </p:sp>
      <p:graphicFrame>
        <p:nvGraphicFramePr>
          <p:cNvPr id="4" name="Content Placeholder 3">
            <a:extLst>
              <a:ext uri="{FF2B5EF4-FFF2-40B4-BE49-F238E27FC236}">
                <a16:creationId xmlns:a16="http://schemas.microsoft.com/office/drawing/2014/main" id="{3CBED785-B6C2-4FAF-9096-973ED4B3BC14}"/>
              </a:ext>
            </a:extLst>
          </p:cNvPr>
          <p:cNvGraphicFramePr>
            <a:graphicFrameLocks noGrp="1"/>
          </p:cNvGraphicFramePr>
          <p:nvPr>
            <p:ph idx="1"/>
            <p:extLst>
              <p:ext uri="{D42A27DB-BD31-4B8C-83A1-F6EECF244321}">
                <p14:modId xmlns:p14="http://schemas.microsoft.com/office/powerpoint/2010/main" val="485726630"/>
              </p:ext>
            </p:extLst>
          </p:nvPr>
        </p:nvGraphicFramePr>
        <p:xfrm>
          <a:off x="1061462" y="1905000"/>
          <a:ext cx="10714902" cy="3988626"/>
        </p:xfrm>
        <a:graphic>
          <a:graphicData uri="http://schemas.openxmlformats.org/drawingml/2006/table">
            <a:tbl>
              <a:tblPr firstRow="1" bandRow="1">
                <a:tableStyleId>{5C22544A-7EE6-4342-B048-85BDC9FD1C3A}</a:tableStyleId>
              </a:tblPr>
              <a:tblGrid>
                <a:gridCol w="1399536">
                  <a:extLst>
                    <a:ext uri="{9D8B030D-6E8A-4147-A177-3AD203B41FA5}">
                      <a16:colId xmlns:a16="http://schemas.microsoft.com/office/drawing/2014/main" val="2700579647"/>
                    </a:ext>
                  </a:extLst>
                </a:gridCol>
                <a:gridCol w="1497162">
                  <a:extLst>
                    <a:ext uri="{9D8B030D-6E8A-4147-A177-3AD203B41FA5}">
                      <a16:colId xmlns:a16="http://schemas.microsoft.com/office/drawing/2014/main" val="2783127114"/>
                    </a:ext>
                  </a:extLst>
                </a:gridCol>
                <a:gridCol w="1744548">
                  <a:extLst>
                    <a:ext uri="{9D8B030D-6E8A-4147-A177-3AD203B41FA5}">
                      <a16:colId xmlns:a16="http://schemas.microsoft.com/office/drawing/2014/main" val="1227175407"/>
                    </a:ext>
                  </a:extLst>
                </a:gridCol>
                <a:gridCol w="4147637">
                  <a:extLst>
                    <a:ext uri="{9D8B030D-6E8A-4147-A177-3AD203B41FA5}">
                      <a16:colId xmlns:a16="http://schemas.microsoft.com/office/drawing/2014/main" val="1909959763"/>
                    </a:ext>
                  </a:extLst>
                </a:gridCol>
                <a:gridCol w="1926019">
                  <a:extLst>
                    <a:ext uri="{9D8B030D-6E8A-4147-A177-3AD203B41FA5}">
                      <a16:colId xmlns:a16="http://schemas.microsoft.com/office/drawing/2014/main" val="4244150424"/>
                    </a:ext>
                  </a:extLst>
                </a:gridCol>
              </a:tblGrid>
              <a:tr h="365760">
                <a:tc>
                  <a:txBody>
                    <a:bodyPr/>
                    <a:lstStyle/>
                    <a:p>
                      <a:pPr algn="ctr"/>
                      <a:r>
                        <a:rPr lang="en-US" sz="1200" dirty="0">
                          <a:latin typeface="Century Gothic (Body)"/>
                        </a:rPr>
                        <a:t>AUTHOR &amp; YEAR</a:t>
                      </a:r>
                    </a:p>
                  </a:txBody>
                  <a:tcPr anchor="ctr"/>
                </a:tc>
                <a:tc>
                  <a:txBody>
                    <a:bodyPr/>
                    <a:lstStyle/>
                    <a:p>
                      <a:pPr algn="ctr"/>
                      <a:r>
                        <a:rPr lang="en-US" sz="1200" dirty="0">
                          <a:latin typeface="Century Gothic (Body)"/>
                        </a:rPr>
                        <a:t>OBJECTIVE(S)</a:t>
                      </a:r>
                    </a:p>
                  </a:txBody>
                  <a:tcPr anchor="ctr"/>
                </a:tc>
                <a:tc>
                  <a:txBody>
                    <a:bodyPr/>
                    <a:lstStyle/>
                    <a:p>
                      <a:pPr algn="ctr"/>
                      <a:r>
                        <a:rPr lang="en-US" sz="1200" dirty="0">
                          <a:latin typeface="Century Gothic (Body)"/>
                        </a:rPr>
                        <a:t>COMPONENTS USED</a:t>
                      </a:r>
                    </a:p>
                  </a:txBody>
                  <a:tcPr anchor="ctr"/>
                </a:tc>
                <a:tc>
                  <a:txBody>
                    <a:bodyPr/>
                    <a:lstStyle/>
                    <a:p>
                      <a:pPr algn="ctr"/>
                      <a:r>
                        <a:rPr lang="en-US" sz="1200" dirty="0">
                          <a:latin typeface="Century Gothic (Body)"/>
                        </a:rPr>
                        <a:t>DESCRIPTION</a:t>
                      </a:r>
                    </a:p>
                  </a:txBody>
                  <a:tcPr anchor="ctr"/>
                </a:tc>
                <a:tc>
                  <a:txBody>
                    <a:bodyPr/>
                    <a:lstStyle/>
                    <a:p>
                      <a:pPr algn="ctr"/>
                      <a:r>
                        <a:rPr lang="en-US" sz="1200" dirty="0">
                          <a:latin typeface="Century Gothic (Body)"/>
                        </a:rPr>
                        <a:t>LIMITATION</a:t>
                      </a:r>
                    </a:p>
                  </a:txBody>
                  <a:tcPr anchor="ctr"/>
                </a:tc>
                <a:extLst>
                  <a:ext uri="{0D108BD9-81ED-4DB2-BD59-A6C34878D82A}">
                    <a16:rowId xmlns:a16="http://schemas.microsoft.com/office/drawing/2014/main" val="85651432"/>
                  </a:ext>
                </a:extLst>
              </a:tr>
              <a:tr h="3622866">
                <a:tc>
                  <a:txBody>
                    <a:bodyPr/>
                    <a:lstStyle/>
                    <a:p>
                      <a:pPr algn="ctr">
                        <a:lnSpc>
                          <a:spcPct val="150000"/>
                        </a:lnSpc>
                      </a:pPr>
                      <a:r>
                        <a:rPr lang="en-MY" sz="1100" kern="1200" dirty="0">
                          <a:solidFill>
                            <a:schemeClr val="dk1"/>
                          </a:solidFill>
                          <a:effectLst/>
                          <a:latin typeface="Century Gothic (Body)"/>
                          <a:ea typeface="+mn-ea"/>
                          <a:cs typeface="+mn-cs"/>
                        </a:rPr>
                        <a:t>Samuel </a:t>
                      </a:r>
                      <a:r>
                        <a:rPr lang="en-MY" sz="1100" kern="1200" dirty="0" err="1">
                          <a:solidFill>
                            <a:schemeClr val="dk1"/>
                          </a:solidFill>
                          <a:effectLst/>
                          <a:latin typeface="Century Gothic (Body)"/>
                          <a:ea typeface="+mn-ea"/>
                          <a:cs typeface="+mn-cs"/>
                        </a:rPr>
                        <a:t>Farayola</a:t>
                      </a:r>
                      <a:r>
                        <a:rPr lang="en-MY" sz="1100" kern="1200" dirty="0">
                          <a:solidFill>
                            <a:schemeClr val="dk1"/>
                          </a:solidFill>
                          <a:effectLst/>
                          <a:latin typeface="Century Gothic (Body)"/>
                          <a:ea typeface="+mn-ea"/>
                          <a:cs typeface="+mn-cs"/>
                        </a:rPr>
                        <a:t> Kolawole and Alexander </a:t>
                      </a:r>
                      <a:r>
                        <a:rPr lang="en-MY" sz="1100" kern="1200" dirty="0" err="1">
                          <a:solidFill>
                            <a:schemeClr val="dk1"/>
                          </a:solidFill>
                          <a:effectLst/>
                          <a:latin typeface="Century Gothic (Body)"/>
                          <a:ea typeface="+mn-ea"/>
                          <a:cs typeface="+mn-cs"/>
                        </a:rPr>
                        <a:t>Zakari</a:t>
                      </a:r>
                      <a:r>
                        <a:rPr lang="en-MY" sz="1100" kern="1200" dirty="0">
                          <a:solidFill>
                            <a:schemeClr val="dk1"/>
                          </a:solidFill>
                          <a:effectLst/>
                          <a:latin typeface="Century Gothic (Body)"/>
                          <a:ea typeface="+mn-ea"/>
                          <a:cs typeface="+mn-cs"/>
                        </a:rPr>
                        <a:t> </a:t>
                      </a:r>
                    </a:p>
                    <a:p>
                      <a:pPr algn="ctr">
                        <a:lnSpc>
                          <a:spcPct val="150000"/>
                        </a:lnSpc>
                      </a:pPr>
                      <a:r>
                        <a:rPr lang="en-MY" sz="1100" kern="1200" dirty="0">
                          <a:solidFill>
                            <a:schemeClr val="dk1"/>
                          </a:solidFill>
                          <a:effectLst/>
                          <a:latin typeface="Century Gothic (Body)"/>
                          <a:ea typeface="+mn-ea"/>
                          <a:cs typeface="+mn-cs"/>
                        </a:rPr>
                        <a:t>(2017) [6]</a:t>
                      </a:r>
                      <a:endParaRPr lang="en-US" sz="1100" dirty="0">
                        <a:latin typeface="Century Gothic (Body)"/>
                      </a:endParaRPr>
                    </a:p>
                  </a:txBody>
                  <a:tcPr/>
                </a:tc>
                <a:tc>
                  <a:txBody>
                    <a:bodyPr/>
                    <a:lstStyle/>
                    <a:p>
                      <a:pPr algn="l">
                        <a:lnSpc>
                          <a:spcPct val="150000"/>
                        </a:lnSpc>
                      </a:pPr>
                      <a:r>
                        <a:rPr lang="en-US" sz="1100" dirty="0">
                          <a:latin typeface="Century Gothic (Body)"/>
                        </a:rPr>
                        <a:t>To capture the image of the driver’s face if the system detects that the vehicle has been stolen</a:t>
                      </a:r>
                    </a:p>
                  </a:txBody>
                  <a:tcPr/>
                </a:tc>
                <a:tc>
                  <a:txBody>
                    <a:bodyPr/>
                    <a:lstStyle/>
                    <a:p>
                      <a:pPr marL="171450" indent="-171450" algn="l">
                        <a:lnSpc>
                          <a:spcPct val="150000"/>
                        </a:lnSpc>
                        <a:buFont typeface="Arial" panose="020B0604020202020204" pitchFamily="34" charset="0"/>
                        <a:buChar char="•"/>
                      </a:pPr>
                      <a:r>
                        <a:rPr lang="en-US" sz="1100" kern="1200" dirty="0" err="1">
                          <a:solidFill>
                            <a:schemeClr val="dk1"/>
                          </a:solidFill>
                          <a:effectLst/>
                          <a:latin typeface="Century Gothic (Body)"/>
                          <a:ea typeface="+mn-ea"/>
                          <a:cs typeface="+mn-cs"/>
                        </a:rPr>
                        <a:t>ATmega</a:t>
                      </a:r>
                      <a:r>
                        <a:rPr lang="en-US" sz="1100" kern="1200" dirty="0">
                          <a:solidFill>
                            <a:schemeClr val="dk1"/>
                          </a:solidFill>
                          <a:effectLst/>
                          <a:latin typeface="Century Gothic (Body)"/>
                          <a:ea typeface="+mn-ea"/>
                          <a:cs typeface="+mn-cs"/>
                        </a:rPr>
                        <a:t> 2560 Microcontroller</a:t>
                      </a:r>
                    </a:p>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GSM and GPS module</a:t>
                      </a:r>
                    </a:p>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Camera</a:t>
                      </a:r>
                      <a:endParaRPr lang="en-US" sz="1100" dirty="0">
                        <a:latin typeface="Century Gothic (Body)"/>
                      </a:endParaRPr>
                    </a:p>
                  </a:txBody>
                  <a:tcPr/>
                </a:tc>
                <a:tc>
                  <a:txBody>
                    <a:bodyPr/>
                    <a:lstStyle/>
                    <a:p>
                      <a:pPr algn="just">
                        <a:lnSpc>
                          <a:spcPct val="150000"/>
                        </a:lnSpc>
                      </a:pPr>
                      <a:r>
                        <a:rPr lang="en-US" sz="1100" dirty="0">
                          <a:latin typeface="Century Gothic (Body)"/>
                        </a:rPr>
                        <a:t>The system activates when the vehicle is started. A five minutes time frame is given for the driver to press a secret button. When this button is pressed after the start of the engine, the alarm mode is disabled but the coordinates of the vehicle would still be transmitted at every fifty minutes. If the secret button is not pressed after five minutes, the vehicle is considered stolen and immediately enters security bridge mode. At this point, the camera which is place hidden in the vehicle captures the driver facial image. Simultaneously, the GPS module picks the coordinate (location) of the vehicle. The image and coordinate are stored in the microcontroller memory before being transmitted to a remote location.</a:t>
                      </a:r>
                    </a:p>
                  </a:txBody>
                  <a:tcPr/>
                </a:tc>
                <a:tc>
                  <a:txBody>
                    <a:bodyPr/>
                    <a:lstStyle/>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This system only captures the driver's image if the vehicle is turned on </a:t>
                      </a:r>
                    </a:p>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The sending an image to a server or an email will require a strong network connection else the image will be transmitted slow than expected.</a:t>
                      </a:r>
                      <a:endParaRPr lang="en-US" sz="1100" dirty="0">
                        <a:latin typeface="Century Gothic (Body)"/>
                      </a:endParaRPr>
                    </a:p>
                  </a:txBody>
                  <a:tcPr/>
                </a:tc>
                <a:extLst>
                  <a:ext uri="{0D108BD9-81ED-4DB2-BD59-A6C34878D82A}">
                    <a16:rowId xmlns:a16="http://schemas.microsoft.com/office/drawing/2014/main" val="1716412623"/>
                  </a:ext>
                </a:extLst>
              </a:tr>
            </a:tbl>
          </a:graphicData>
        </a:graphic>
      </p:graphicFrame>
    </p:spTree>
    <p:extLst>
      <p:ext uri="{BB962C8B-B14F-4D97-AF65-F5344CB8AC3E}">
        <p14:creationId xmlns:p14="http://schemas.microsoft.com/office/powerpoint/2010/main" val="38027729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624110"/>
            <a:ext cx="10620255" cy="1280890"/>
          </a:xfrm>
        </p:spPr>
        <p:txBody>
          <a:bodyPr>
            <a:normAutofit fontScale="90000"/>
          </a:bodyPr>
          <a:lstStyle/>
          <a:p>
            <a:r>
              <a:rPr lang="en-US" dirty="0">
                <a:solidFill>
                  <a:schemeClr val="bg1"/>
                </a:solidFill>
                <a:latin typeface="Impact" panose="020B0806030902050204" pitchFamily="34" charset="0"/>
              </a:rPr>
              <a:t>2.3 Anti-Car Theft System using Android Phone</a:t>
            </a:r>
          </a:p>
        </p:txBody>
      </p:sp>
      <p:graphicFrame>
        <p:nvGraphicFramePr>
          <p:cNvPr id="4" name="Content Placeholder 3">
            <a:extLst>
              <a:ext uri="{FF2B5EF4-FFF2-40B4-BE49-F238E27FC236}">
                <a16:creationId xmlns:a16="http://schemas.microsoft.com/office/drawing/2014/main" id="{3CBED785-B6C2-4FAF-9096-973ED4B3BC14}"/>
              </a:ext>
            </a:extLst>
          </p:cNvPr>
          <p:cNvGraphicFramePr>
            <a:graphicFrameLocks noGrp="1"/>
          </p:cNvGraphicFramePr>
          <p:nvPr>
            <p:ph idx="1"/>
            <p:extLst>
              <p:ext uri="{D42A27DB-BD31-4B8C-83A1-F6EECF244321}">
                <p14:modId xmlns:p14="http://schemas.microsoft.com/office/powerpoint/2010/main" val="3910465060"/>
              </p:ext>
            </p:extLst>
          </p:nvPr>
        </p:nvGraphicFramePr>
        <p:xfrm>
          <a:off x="1061462" y="1905000"/>
          <a:ext cx="10714902" cy="3988626"/>
        </p:xfrm>
        <a:graphic>
          <a:graphicData uri="http://schemas.openxmlformats.org/drawingml/2006/table">
            <a:tbl>
              <a:tblPr firstRow="1" bandRow="1">
                <a:tableStyleId>{5C22544A-7EE6-4342-B048-85BDC9FD1C3A}</a:tableStyleId>
              </a:tblPr>
              <a:tblGrid>
                <a:gridCol w="1399536">
                  <a:extLst>
                    <a:ext uri="{9D8B030D-6E8A-4147-A177-3AD203B41FA5}">
                      <a16:colId xmlns:a16="http://schemas.microsoft.com/office/drawing/2014/main" val="2700579647"/>
                    </a:ext>
                  </a:extLst>
                </a:gridCol>
                <a:gridCol w="1497162">
                  <a:extLst>
                    <a:ext uri="{9D8B030D-6E8A-4147-A177-3AD203B41FA5}">
                      <a16:colId xmlns:a16="http://schemas.microsoft.com/office/drawing/2014/main" val="2783127114"/>
                    </a:ext>
                  </a:extLst>
                </a:gridCol>
                <a:gridCol w="1744548">
                  <a:extLst>
                    <a:ext uri="{9D8B030D-6E8A-4147-A177-3AD203B41FA5}">
                      <a16:colId xmlns:a16="http://schemas.microsoft.com/office/drawing/2014/main" val="1227175407"/>
                    </a:ext>
                  </a:extLst>
                </a:gridCol>
                <a:gridCol w="4147637">
                  <a:extLst>
                    <a:ext uri="{9D8B030D-6E8A-4147-A177-3AD203B41FA5}">
                      <a16:colId xmlns:a16="http://schemas.microsoft.com/office/drawing/2014/main" val="1909959763"/>
                    </a:ext>
                  </a:extLst>
                </a:gridCol>
                <a:gridCol w="1926019">
                  <a:extLst>
                    <a:ext uri="{9D8B030D-6E8A-4147-A177-3AD203B41FA5}">
                      <a16:colId xmlns:a16="http://schemas.microsoft.com/office/drawing/2014/main" val="4244150424"/>
                    </a:ext>
                  </a:extLst>
                </a:gridCol>
              </a:tblGrid>
              <a:tr h="365760">
                <a:tc>
                  <a:txBody>
                    <a:bodyPr/>
                    <a:lstStyle/>
                    <a:p>
                      <a:pPr algn="ctr"/>
                      <a:r>
                        <a:rPr lang="en-US" sz="1200" dirty="0">
                          <a:latin typeface="Century Gothic (Body)"/>
                        </a:rPr>
                        <a:t>AUTHOR &amp; YEAR</a:t>
                      </a:r>
                    </a:p>
                  </a:txBody>
                  <a:tcPr anchor="ctr"/>
                </a:tc>
                <a:tc>
                  <a:txBody>
                    <a:bodyPr/>
                    <a:lstStyle/>
                    <a:p>
                      <a:pPr algn="ctr"/>
                      <a:r>
                        <a:rPr lang="en-US" sz="1200" dirty="0">
                          <a:latin typeface="Century Gothic (Body)"/>
                        </a:rPr>
                        <a:t>OBJECTIVE(S)</a:t>
                      </a:r>
                    </a:p>
                  </a:txBody>
                  <a:tcPr anchor="ctr"/>
                </a:tc>
                <a:tc>
                  <a:txBody>
                    <a:bodyPr/>
                    <a:lstStyle/>
                    <a:p>
                      <a:pPr algn="ctr"/>
                      <a:r>
                        <a:rPr lang="en-US" sz="1200" dirty="0">
                          <a:latin typeface="Century Gothic (Body)"/>
                        </a:rPr>
                        <a:t>COMPONENTS USED</a:t>
                      </a:r>
                    </a:p>
                  </a:txBody>
                  <a:tcPr anchor="ctr"/>
                </a:tc>
                <a:tc>
                  <a:txBody>
                    <a:bodyPr/>
                    <a:lstStyle/>
                    <a:p>
                      <a:pPr algn="ctr"/>
                      <a:r>
                        <a:rPr lang="en-US" sz="1200" dirty="0">
                          <a:latin typeface="Century Gothic (Body)"/>
                        </a:rPr>
                        <a:t>DESCRIPTION</a:t>
                      </a:r>
                    </a:p>
                  </a:txBody>
                  <a:tcPr anchor="ctr"/>
                </a:tc>
                <a:tc>
                  <a:txBody>
                    <a:bodyPr/>
                    <a:lstStyle/>
                    <a:p>
                      <a:pPr algn="ctr"/>
                      <a:r>
                        <a:rPr lang="en-US" sz="1200" dirty="0">
                          <a:latin typeface="Century Gothic (Body)"/>
                        </a:rPr>
                        <a:t>LIMITATION</a:t>
                      </a:r>
                    </a:p>
                  </a:txBody>
                  <a:tcPr anchor="ctr"/>
                </a:tc>
                <a:extLst>
                  <a:ext uri="{0D108BD9-81ED-4DB2-BD59-A6C34878D82A}">
                    <a16:rowId xmlns:a16="http://schemas.microsoft.com/office/drawing/2014/main" val="85651432"/>
                  </a:ext>
                </a:extLst>
              </a:tr>
              <a:tr h="3622866">
                <a:tc>
                  <a:txBody>
                    <a:bodyPr/>
                    <a:lstStyle/>
                    <a:p>
                      <a:pPr algn="ctr">
                        <a:lnSpc>
                          <a:spcPct val="150000"/>
                        </a:lnSpc>
                      </a:pPr>
                      <a:r>
                        <a:rPr lang="en-MY" sz="1100" kern="1200" dirty="0">
                          <a:solidFill>
                            <a:schemeClr val="dk1"/>
                          </a:solidFill>
                          <a:effectLst/>
                          <a:latin typeface="Century Gothic (Body)"/>
                          <a:ea typeface="+mn-ea"/>
                          <a:cs typeface="+mn-cs"/>
                        </a:rPr>
                        <a:t>Jake M. </a:t>
                      </a:r>
                      <a:r>
                        <a:rPr lang="en-MY" sz="1100" kern="1200" dirty="0" err="1">
                          <a:solidFill>
                            <a:schemeClr val="dk1"/>
                          </a:solidFill>
                          <a:effectLst/>
                          <a:latin typeface="Century Gothic (Body)"/>
                          <a:ea typeface="+mn-ea"/>
                          <a:cs typeface="+mn-cs"/>
                        </a:rPr>
                        <a:t>Laguador</a:t>
                      </a:r>
                      <a:r>
                        <a:rPr lang="en-MY" sz="1100" kern="1200" dirty="0">
                          <a:solidFill>
                            <a:schemeClr val="dk1"/>
                          </a:solidFill>
                          <a:effectLst/>
                          <a:latin typeface="Century Gothic (Body)"/>
                          <a:ea typeface="+mn-ea"/>
                          <a:cs typeface="+mn-cs"/>
                        </a:rPr>
                        <a:t>, </a:t>
                      </a:r>
                      <a:r>
                        <a:rPr lang="en-MY" sz="1100" kern="1200" dirty="0" err="1">
                          <a:solidFill>
                            <a:schemeClr val="dk1"/>
                          </a:solidFill>
                          <a:effectLst/>
                          <a:latin typeface="Century Gothic (Body)"/>
                          <a:ea typeface="+mn-ea"/>
                          <a:cs typeface="+mn-cs"/>
                        </a:rPr>
                        <a:t>Moulle</a:t>
                      </a:r>
                      <a:r>
                        <a:rPr lang="en-MY" sz="1100" kern="1200" dirty="0">
                          <a:solidFill>
                            <a:schemeClr val="dk1"/>
                          </a:solidFill>
                          <a:effectLst/>
                          <a:latin typeface="Century Gothic (Body)"/>
                          <a:ea typeface="+mn-ea"/>
                          <a:cs typeface="+mn-cs"/>
                        </a:rPr>
                        <a:t> M. Chung, </a:t>
                      </a:r>
                      <a:r>
                        <a:rPr lang="en-MY" sz="1100" kern="1200" dirty="0" err="1">
                          <a:solidFill>
                            <a:schemeClr val="dk1"/>
                          </a:solidFill>
                          <a:effectLst/>
                          <a:latin typeface="Century Gothic (Body)"/>
                          <a:ea typeface="+mn-ea"/>
                          <a:cs typeface="+mn-cs"/>
                        </a:rPr>
                        <a:t>Frina</a:t>
                      </a:r>
                      <a:r>
                        <a:rPr lang="en-MY" sz="1100" kern="1200" dirty="0">
                          <a:solidFill>
                            <a:schemeClr val="dk1"/>
                          </a:solidFill>
                          <a:effectLst/>
                          <a:latin typeface="Century Gothic (Body)"/>
                          <a:ea typeface="+mn-ea"/>
                          <a:cs typeface="+mn-cs"/>
                        </a:rPr>
                        <a:t> Joy D. Dagon, Julie Ann M. Guevarra, Rommel J. </a:t>
                      </a:r>
                      <a:r>
                        <a:rPr lang="en-MY" sz="1100" kern="1200" dirty="0" err="1">
                          <a:solidFill>
                            <a:schemeClr val="dk1"/>
                          </a:solidFill>
                          <a:effectLst/>
                          <a:latin typeface="Century Gothic (Body)"/>
                          <a:ea typeface="+mn-ea"/>
                          <a:cs typeface="+mn-cs"/>
                        </a:rPr>
                        <a:t>Pureza</a:t>
                      </a:r>
                      <a:r>
                        <a:rPr lang="en-MY" sz="1100" kern="1200" dirty="0">
                          <a:solidFill>
                            <a:schemeClr val="dk1"/>
                          </a:solidFill>
                          <a:effectLst/>
                          <a:latin typeface="Century Gothic (Body)"/>
                          <a:ea typeface="+mn-ea"/>
                          <a:cs typeface="+mn-cs"/>
                        </a:rPr>
                        <a:t>, Jeffrey D. Sanchez, and Dan Kenneth I. Sta. </a:t>
                      </a:r>
                      <a:r>
                        <a:rPr lang="en-MY" sz="1100" kern="1200" dirty="0" err="1">
                          <a:solidFill>
                            <a:schemeClr val="dk1"/>
                          </a:solidFill>
                          <a:effectLst/>
                          <a:latin typeface="Century Gothic (Body)"/>
                          <a:ea typeface="+mn-ea"/>
                          <a:cs typeface="+mn-cs"/>
                        </a:rPr>
                        <a:t>Iglesia</a:t>
                      </a:r>
                      <a:r>
                        <a:rPr lang="en-MY" sz="1100" kern="1200" dirty="0">
                          <a:solidFill>
                            <a:schemeClr val="dk1"/>
                          </a:solidFill>
                          <a:effectLst/>
                          <a:latin typeface="Century Gothic (Body)"/>
                          <a:ea typeface="+mn-ea"/>
                          <a:cs typeface="+mn-cs"/>
                        </a:rPr>
                        <a:t> </a:t>
                      </a:r>
                    </a:p>
                    <a:p>
                      <a:pPr algn="ctr">
                        <a:lnSpc>
                          <a:spcPct val="150000"/>
                        </a:lnSpc>
                      </a:pPr>
                      <a:r>
                        <a:rPr lang="en-MY" sz="1100" kern="1200" dirty="0">
                          <a:solidFill>
                            <a:schemeClr val="dk1"/>
                          </a:solidFill>
                          <a:effectLst/>
                          <a:latin typeface="Century Gothic (Body)"/>
                          <a:ea typeface="+mn-ea"/>
                          <a:cs typeface="+mn-cs"/>
                        </a:rPr>
                        <a:t>(2013) [7]</a:t>
                      </a:r>
                      <a:endParaRPr lang="en-US" sz="1100" dirty="0">
                        <a:latin typeface="Century Gothic (Body)"/>
                      </a:endParaRPr>
                    </a:p>
                  </a:txBody>
                  <a:tcPr/>
                </a:tc>
                <a:tc>
                  <a:txBody>
                    <a:bodyPr/>
                    <a:lstStyle/>
                    <a:p>
                      <a:pPr algn="l">
                        <a:lnSpc>
                          <a:spcPct val="150000"/>
                        </a:lnSpc>
                      </a:pPr>
                      <a:r>
                        <a:rPr lang="en-US" sz="1100" dirty="0">
                          <a:latin typeface="Century Gothic (Body)"/>
                        </a:rPr>
                        <a:t>To detect intrusion if the driver’s door is forcefully opened</a:t>
                      </a:r>
                    </a:p>
                  </a:txBody>
                  <a:tcPr/>
                </a:tc>
                <a:tc>
                  <a:txBody>
                    <a:bodyPr/>
                    <a:lstStyle/>
                    <a:p>
                      <a:pPr marL="171450" indent="-171450" algn="l">
                        <a:lnSpc>
                          <a:spcPct val="150000"/>
                        </a:lnSpc>
                        <a:buFont typeface="Arial" panose="020B0604020202020204" pitchFamily="34" charset="0"/>
                        <a:buChar char="•"/>
                      </a:pPr>
                      <a:r>
                        <a:rPr lang="en-MY" sz="1100" kern="1200" dirty="0">
                          <a:solidFill>
                            <a:schemeClr val="dk1"/>
                          </a:solidFill>
                          <a:effectLst/>
                          <a:latin typeface="Century Gothic (Body)"/>
                          <a:ea typeface="+mn-ea"/>
                          <a:cs typeface="+mn-cs"/>
                        </a:rPr>
                        <a:t>Android platform</a:t>
                      </a:r>
                    </a:p>
                    <a:p>
                      <a:pPr marL="171450" indent="-171450" algn="l">
                        <a:lnSpc>
                          <a:spcPct val="150000"/>
                        </a:lnSpc>
                        <a:buFont typeface="Arial" panose="020B0604020202020204" pitchFamily="34" charset="0"/>
                        <a:buChar char="•"/>
                      </a:pPr>
                      <a:r>
                        <a:rPr lang="en-MY" sz="1100" kern="1200" dirty="0">
                          <a:solidFill>
                            <a:schemeClr val="dk1"/>
                          </a:solidFill>
                          <a:effectLst/>
                          <a:latin typeface="Century Gothic (Body)"/>
                          <a:ea typeface="+mn-ea"/>
                          <a:cs typeface="+mn-cs"/>
                        </a:rPr>
                        <a:t>GPS Module Shield</a:t>
                      </a:r>
                    </a:p>
                    <a:p>
                      <a:pPr marL="171450" indent="-171450" algn="l">
                        <a:lnSpc>
                          <a:spcPct val="150000"/>
                        </a:lnSpc>
                        <a:buFont typeface="Arial" panose="020B0604020202020204" pitchFamily="34" charset="0"/>
                        <a:buChar char="•"/>
                      </a:pPr>
                      <a:r>
                        <a:rPr lang="en-MY" sz="1100" kern="1200" dirty="0" err="1">
                          <a:solidFill>
                            <a:schemeClr val="dk1"/>
                          </a:solidFill>
                          <a:effectLst/>
                          <a:latin typeface="Century Gothic (Body)"/>
                          <a:ea typeface="+mn-ea"/>
                          <a:cs typeface="+mn-cs"/>
                        </a:rPr>
                        <a:t>Gizduino</a:t>
                      </a:r>
                      <a:r>
                        <a:rPr lang="en-MY" sz="1100" kern="1200" dirty="0">
                          <a:solidFill>
                            <a:schemeClr val="dk1"/>
                          </a:solidFill>
                          <a:effectLst/>
                          <a:latin typeface="Century Gothic (Body)"/>
                          <a:ea typeface="+mn-ea"/>
                          <a:cs typeface="+mn-cs"/>
                        </a:rPr>
                        <a:t> Atmega328</a:t>
                      </a:r>
                    </a:p>
                    <a:p>
                      <a:pPr marL="171450" indent="-171450" algn="l">
                        <a:lnSpc>
                          <a:spcPct val="150000"/>
                        </a:lnSpc>
                        <a:buFont typeface="Arial" panose="020B0604020202020204" pitchFamily="34" charset="0"/>
                        <a:buChar char="•"/>
                      </a:pPr>
                      <a:r>
                        <a:rPr lang="en-MY" sz="1100" kern="1200" dirty="0">
                          <a:solidFill>
                            <a:schemeClr val="dk1"/>
                          </a:solidFill>
                          <a:effectLst/>
                          <a:latin typeface="Century Gothic (Body)"/>
                          <a:ea typeface="+mn-ea"/>
                          <a:cs typeface="+mn-cs"/>
                        </a:rPr>
                        <a:t>GSM Module,</a:t>
                      </a:r>
                    </a:p>
                    <a:p>
                      <a:pPr marL="171450" indent="-171450" algn="l">
                        <a:lnSpc>
                          <a:spcPct val="150000"/>
                        </a:lnSpc>
                        <a:buFont typeface="Arial" panose="020B0604020202020204" pitchFamily="34" charset="0"/>
                        <a:buChar char="•"/>
                      </a:pPr>
                      <a:r>
                        <a:rPr lang="en-MY" sz="1100" kern="1200" dirty="0">
                          <a:solidFill>
                            <a:schemeClr val="dk1"/>
                          </a:solidFill>
                          <a:effectLst/>
                          <a:latin typeface="Century Gothic (Body)"/>
                          <a:ea typeface="+mn-ea"/>
                          <a:cs typeface="+mn-cs"/>
                        </a:rPr>
                        <a:t>Internet Protocol Camera</a:t>
                      </a:r>
                    </a:p>
                    <a:p>
                      <a:pPr marL="171450" indent="-171450" algn="l">
                        <a:lnSpc>
                          <a:spcPct val="150000"/>
                        </a:lnSpc>
                        <a:buFont typeface="Arial" panose="020B0604020202020204" pitchFamily="34" charset="0"/>
                        <a:buChar char="•"/>
                      </a:pPr>
                      <a:r>
                        <a:rPr lang="en-MY" sz="1100" kern="1200" dirty="0">
                          <a:solidFill>
                            <a:schemeClr val="dk1"/>
                          </a:solidFill>
                          <a:effectLst/>
                          <a:latin typeface="Century Gothic (Body)"/>
                          <a:ea typeface="+mn-ea"/>
                          <a:cs typeface="+mn-cs"/>
                        </a:rPr>
                        <a:t>Android Phone</a:t>
                      </a:r>
                    </a:p>
                  </a:txBody>
                  <a:tcPr/>
                </a:tc>
                <a:tc>
                  <a:txBody>
                    <a:bodyPr/>
                    <a:lstStyle/>
                    <a:p>
                      <a:pPr algn="just">
                        <a:lnSpc>
                          <a:spcPct val="150000"/>
                        </a:lnSpc>
                      </a:pPr>
                      <a:r>
                        <a:rPr lang="en-US" sz="1100" dirty="0">
                          <a:latin typeface="Century Gothic (Body)"/>
                        </a:rPr>
                        <a:t>When this system is initialized it continuously checks for the signal form the door lock and if it receives any, the microcontroller will be triggered and sends an alert SMS saying “Intruder Alert” with the coordinates (location). As for android application, when it is launched on the phone by the user their can check for their vehicles location by clicking the navigation button and if any SMS received the phone will be alarmed. When the phone is alarmed the user can open the IP camera to view.</a:t>
                      </a:r>
                    </a:p>
                  </a:txBody>
                  <a:tcPr/>
                </a:tc>
                <a:tc>
                  <a:txBody>
                    <a:bodyPr/>
                    <a:lstStyle/>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User has to manually connect and disconnect the power supply to activate and disactivated the security system.</a:t>
                      </a:r>
                    </a:p>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The application only detects for SMS alert only if the application is running in the foreground.</a:t>
                      </a:r>
                      <a:endParaRPr lang="en-US" sz="1100" dirty="0">
                        <a:latin typeface="Century Gothic (Body)"/>
                      </a:endParaRPr>
                    </a:p>
                  </a:txBody>
                  <a:tcPr/>
                </a:tc>
                <a:extLst>
                  <a:ext uri="{0D108BD9-81ED-4DB2-BD59-A6C34878D82A}">
                    <a16:rowId xmlns:a16="http://schemas.microsoft.com/office/drawing/2014/main" val="1716412623"/>
                  </a:ext>
                </a:extLst>
              </a:tr>
            </a:tbl>
          </a:graphicData>
        </a:graphic>
      </p:graphicFrame>
    </p:spTree>
    <p:extLst>
      <p:ext uri="{BB962C8B-B14F-4D97-AF65-F5344CB8AC3E}">
        <p14:creationId xmlns:p14="http://schemas.microsoft.com/office/powerpoint/2010/main" val="41247195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dirty="0">
                <a:solidFill>
                  <a:schemeClr val="bg1"/>
                </a:solidFill>
                <a:latin typeface="Impact" panose="020B0806030902050204" pitchFamily="34" charset="0"/>
              </a:rPr>
              <a:t>2.4 Improving the security system of a vehicle </a:t>
            </a:r>
            <a:br>
              <a:rPr lang="en-US" sz="4000" dirty="0">
                <a:solidFill>
                  <a:schemeClr val="bg1"/>
                </a:solidFill>
                <a:latin typeface="Impact" panose="020B0806030902050204" pitchFamily="34" charset="0"/>
              </a:rPr>
            </a:br>
            <a:r>
              <a:rPr lang="en-US" sz="4000" dirty="0">
                <a:solidFill>
                  <a:schemeClr val="bg1"/>
                </a:solidFill>
                <a:latin typeface="Impact" panose="020B0806030902050204" pitchFamily="34" charset="0"/>
              </a:rPr>
              <a:t>        using Raspberry Pi</a:t>
            </a:r>
          </a:p>
        </p:txBody>
      </p:sp>
      <p:graphicFrame>
        <p:nvGraphicFramePr>
          <p:cNvPr id="4" name="Content Placeholder 3">
            <a:extLst>
              <a:ext uri="{FF2B5EF4-FFF2-40B4-BE49-F238E27FC236}">
                <a16:creationId xmlns:a16="http://schemas.microsoft.com/office/drawing/2014/main" id="{3CBED785-B6C2-4FAF-9096-973ED4B3BC14}"/>
              </a:ext>
            </a:extLst>
          </p:cNvPr>
          <p:cNvGraphicFramePr>
            <a:graphicFrameLocks noGrp="1"/>
          </p:cNvGraphicFramePr>
          <p:nvPr>
            <p:ph idx="1"/>
            <p:extLst>
              <p:ext uri="{D42A27DB-BD31-4B8C-83A1-F6EECF244321}">
                <p14:modId xmlns:p14="http://schemas.microsoft.com/office/powerpoint/2010/main" val="438106336"/>
              </p:ext>
            </p:extLst>
          </p:nvPr>
        </p:nvGraphicFramePr>
        <p:xfrm>
          <a:off x="1061462" y="1905000"/>
          <a:ext cx="10714902" cy="3988626"/>
        </p:xfrm>
        <a:graphic>
          <a:graphicData uri="http://schemas.openxmlformats.org/drawingml/2006/table">
            <a:tbl>
              <a:tblPr firstRow="1" bandRow="1">
                <a:tableStyleId>{5C22544A-7EE6-4342-B048-85BDC9FD1C3A}</a:tableStyleId>
              </a:tblPr>
              <a:tblGrid>
                <a:gridCol w="1399536">
                  <a:extLst>
                    <a:ext uri="{9D8B030D-6E8A-4147-A177-3AD203B41FA5}">
                      <a16:colId xmlns:a16="http://schemas.microsoft.com/office/drawing/2014/main" val="2700579647"/>
                    </a:ext>
                  </a:extLst>
                </a:gridCol>
                <a:gridCol w="1497162">
                  <a:extLst>
                    <a:ext uri="{9D8B030D-6E8A-4147-A177-3AD203B41FA5}">
                      <a16:colId xmlns:a16="http://schemas.microsoft.com/office/drawing/2014/main" val="2783127114"/>
                    </a:ext>
                  </a:extLst>
                </a:gridCol>
                <a:gridCol w="1744548">
                  <a:extLst>
                    <a:ext uri="{9D8B030D-6E8A-4147-A177-3AD203B41FA5}">
                      <a16:colId xmlns:a16="http://schemas.microsoft.com/office/drawing/2014/main" val="1227175407"/>
                    </a:ext>
                  </a:extLst>
                </a:gridCol>
                <a:gridCol w="4147637">
                  <a:extLst>
                    <a:ext uri="{9D8B030D-6E8A-4147-A177-3AD203B41FA5}">
                      <a16:colId xmlns:a16="http://schemas.microsoft.com/office/drawing/2014/main" val="1909959763"/>
                    </a:ext>
                  </a:extLst>
                </a:gridCol>
                <a:gridCol w="1926019">
                  <a:extLst>
                    <a:ext uri="{9D8B030D-6E8A-4147-A177-3AD203B41FA5}">
                      <a16:colId xmlns:a16="http://schemas.microsoft.com/office/drawing/2014/main" val="4244150424"/>
                    </a:ext>
                  </a:extLst>
                </a:gridCol>
              </a:tblGrid>
              <a:tr h="365760">
                <a:tc>
                  <a:txBody>
                    <a:bodyPr/>
                    <a:lstStyle/>
                    <a:p>
                      <a:pPr algn="ctr"/>
                      <a:r>
                        <a:rPr lang="en-US" sz="1200" dirty="0">
                          <a:latin typeface="Century Gothic (Body)"/>
                        </a:rPr>
                        <a:t>AUTHOR &amp; YEAR</a:t>
                      </a:r>
                    </a:p>
                  </a:txBody>
                  <a:tcPr anchor="ctr"/>
                </a:tc>
                <a:tc>
                  <a:txBody>
                    <a:bodyPr/>
                    <a:lstStyle/>
                    <a:p>
                      <a:pPr algn="ctr"/>
                      <a:r>
                        <a:rPr lang="en-US" sz="1200" dirty="0">
                          <a:latin typeface="Century Gothic (Body)"/>
                        </a:rPr>
                        <a:t>OBJECTIVE(S)</a:t>
                      </a:r>
                    </a:p>
                  </a:txBody>
                  <a:tcPr anchor="ctr"/>
                </a:tc>
                <a:tc>
                  <a:txBody>
                    <a:bodyPr/>
                    <a:lstStyle/>
                    <a:p>
                      <a:pPr algn="ctr"/>
                      <a:r>
                        <a:rPr lang="en-US" sz="1200" dirty="0">
                          <a:latin typeface="Century Gothic (Body)"/>
                        </a:rPr>
                        <a:t>COMPONENTS USED</a:t>
                      </a:r>
                    </a:p>
                  </a:txBody>
                  <a:tcPr anchor="ctr"/>
                </a:tc>
                <a:tc>
                  <a:txBody>
                    <a:bodyPr/>
                    <a:lstStyle/>
                    <a:p>
                      <a:pPr algn="ctr"/>
                      <a:r>
                        <a:rPr lang="en-US" sz="1200" dirty="0">
                          <a:latin typeface="Century Gothic (Body)"/>
                        </a:rPr>
                        <a:t>DESCRIPTION</a:t>
                      </a:r>
                    </a:p>
                  </a:txBody>
                  <a:tcPr anchor="ctr"/>
                </a:tc>
                <a:tc>
                  <a:txBody>
                    <a:bodyPr/>
                    <a:lstStyle/>
                    <a:p>
                      <a:pPr algn="ctr"/>
                      <a:r>
                        <a:rPr lang="en-US" sz="1200" dirty="0">
                          <a:latin typeface="Century Gothic (Body)"/>
                        </a:rPr>
                        <a:t>LIMITATION</a:t>
                      </a:r>
                    </a:p>
                  </a:txBody>
                  <a:tcPr anchor="ctr"/>
                </a:tc>
                <a:extLst>
                  <a:ext uri="{0D108BD9-81ED-4DB2-BD59-A6C34878D82A}">
                    <a16:rowId xmlns:a16="http://schemas.microsoft.com/office/drawing/2014/main" val="85651432"/>
                  </a:ext>
                </a:extLst>
              </a:tr>
              <a:tr h="3622866">
                <a:tc>
                  <a:txBody>
                    <a:bodyPr/>
                    <a:lstStyle/>
                    <a:p>
                      <a:pPr algn="ctr">
                        <a:lnSpc>
                          <a:spcPct val="150000"/>
                        </a:lnSpc>
                      </a:pPr>
                      <a:r>
                        <a:rPr lang="en-MY" sz="1100" kern="1200" dirty="0">
                          <a:solidFill>
                            <a:schemeClr val="dk1"/>
                          </a:solidFill>
                          <a:effectLst/>
                          <a:latin typeface="Century Gothic (Body)"/>
                          <a:ea typeface="+mn-ea"/>
                          <a:cs typeface="+mn-cs"/>
                        </a:rPr>
                        <a:t>Samir Rana </a:t>
                      </a:r>
                      <a:r>
                        <a:rPr lang="en-MY" sz="1100" kern="1200" dirty="0" err="1">
                          <a:solidFill>
                            <a:schemeClr val="dk1"/>
                          </a:solidFill>
                          <a:effectLst/>
                          <a:latin typeface="Century Gothic (Body)"/>
                          <a:ea typeface="+mn-ea"/>
                          <a:cs typeface="+mn-cs"/>
                        </a:rPr>
                        <a:t>Ritu</a:t>
                      </a:r>
                      <a:r>
                        <a:rPr lang="en-MY" sz="1100" kern="1200" dirty="0">
                          <a:solidFill>
                            <a:schemeClr val="dk1"/>
                          </a:solidFill>
                          <a:effectLst/>
                          <a:latin typeface="Century Gothic (Body)"/>
                          <a:ea typeface="+mn-ea"/>
                          <a:cs typeface="+mn-cs"/>
                        </a:rPr>
                        <a:t> Mewari and Lata </a:t>
                      </a:r>
                      <a:r>
                        <a:rPr lang="en-MY" sz="1100" kern="1200" dirty="0" err="1">
                          <a:solidFill>
                            <a:schemeClr val="dk1"/>
                          </a:solidFill>
                          <a:effectLst/>
                          <a:latin typeface="Century Gothic (Body)"/>
                          <a:ea typeface="+mn-ea"/>
                          <a:cs typeface="+mn-cs"/>
                        </a:rPr>
                        <a:t>Nautiyal</a:t>
                      </a:r>
                      <a:r>
                        <a:rPr lang="en-MY" sz="1100" kern="1200" dirty="0">
                          <a:solidFill>
                            <a:schemeClr val="dk1"/>
                          </a:solidFill>
                          <a:effectLst/>
                          <a:latin typeface="Century Gothic (Body)"/>
                          <a:ea typeface="+mn-ea"/>
                          <a:cs typeface="+mn-cs"/>
                        </a:rPr>
                        <a:t> (2018) [8]</a:t>
                      </a:r>
                      <a:endParaRPr lang="en-US" sz="1100" dirty="0">
                        <a:latin typeface="Century Gothic (Body)"/>
                      </a:endParaRPr>
                    </a:p>
                  </a:txBody>
                  <a:tcPr/>
                </a:tc>
                <a:tc>
                  <a:txBody>
                    <a:bodyPr/>
                    <a:lstStyle/>
                    <a:p>
                      <a:pPr algn="l">
                        <a:lnSpc>
                          <a:spcPct val="150000"/>
                        </a:lnSpc>
                      </a:pPr>
                      <a:r>
                        <a:rPr lang="en-US" sz="1100" dirty="0">
                          <a:latin typeface="Century Gothic (Body)"/>
                        </a:rPr>
                        <a:t>To design a security system that is capable of avoiding the vehicle from being driven away by an unauthorized user.</a:t>
                      </a:r>
                    </a:p>
                  </a:txBody>
                  <a:tcPr/>
                </a:tc>
                <a:tc>
                  <a:txBody>
                    <a:bodyPr/>
                    <a:lstStyle/>
                    <a:p>
                      <a:pPr marL="171450" indent="-171450" algn="l">
                        <a:lnSpc>
                          <a:spcPct val="150000"/>
                        </a:lnSpc>
                        <a:buFont typeface="Arial" panose="020B0604020202020204" pitchFamily="34" charset="0"/>
                        <a:buChar char="•"/>
                      </a:pPr>
                      <a:r>
                        <a:rPr lang="en-MY" sz="1100" u="sng" kern="1200" dirty="0">
                          <a:solidFill>
                            <a:schemeClr val="dk1"/>
                          </a:solidFill>
                          <a:effectLst/>
                          <a:latin typeface="Century Gothic (Body)"/>
                          <a:ea typeface="+mn-ea"/>
                          <a:cs typeface="+mn-cs"/>
                        </a:rPr>
                        <a:t>Hardware</a:t>
                      </a:r>
                    </a:p>
                    <a:p>
                      <a:pPr marL="171450" indent="-171450" algn="l">
                        <a:lnSpc>
                          <a:spcPct val="150000"/>
                        </a:lnSpc>
                        <a:buFont typeface="Arial" panose="020B0604020202020204" pitchFamily="34" charset="0"/>
                        <a:buChar char="•"/>
                      </a:pPr>
                      <a:r>
                        <a:rPr lang="en-US" sz="1100" dirty="0">
                          <a:latin typeface="Century Gothic (Body)"/>
                        </a:rPr>
                        <a:t>Raspberry Pi B+ model</a:t>
                      </a:r>
                    </a:p>
                    <a:p>
                      <a:pPr marL="171450" indent="-171450" algn="l">
                        <a:lnSpc>
                          <a:spcPct val="150000"/>
                        </a:lnSpc>
                        <a:buFont typeface="Arial" panose="020B0604020202020204" pitchFamily="34" charset="0"/>
                        <a:buChar char="•"/>
                      </a:pPr>
                      <a:r>
                        <a:rPr lang="en-US" sz="1100" dirty="0">
                          <a:latin typeface="Century Gothic (Body)"/>
                        </a:rPr>
                        <a:t> jaw gripper</a:t>
                      </a:r>
                    </a:p>
                    <a:p>
                      <a:pPr marL="171450" indent="-171450" algn="l">
                        <a:lnSpc>
                          <a:spcPct val="150000"/>
                        </a:lnSpc>
                        <a:buFont typeface="Arial" panose="020B0604020202020204" pitchFamily="34" charset="0"/>
                        <a:buChar char="•"/>
                      </a:pPr>
                      <a:r>
                        <a:rPr lang="en-US" sz="1100" dirty="0">
                          <a:latin typeface="Century Gothic (Body)"/>
                        </a:rPr>
                        <a:t>wi-fi dongle</a:t>
                      </a:r>
                    </a:p>
                    <a:p>
                      <a:pPr marL="171450" indent="-171450" algn="l">
                        <a:lnSpc>
                          <a:spcPct val="150000"/>
                        </a:lnSpc>
                        <a:buFont typeface="Arial" panose="020B0604020202020204" pitchFamily="34" charset="0"/>
                        <a:buChar char="•"/>
                      </a:pPr>
                      <a:r>
                        <a:rPr lang="en-US" sz="1100" dirty="0">
                          <a:latin typeface="Century Gothic (Body)"/>
                        </a:rPr>
                        <a:t>integrated circuit (L239D)</a:t>
                      </a:r>
                    </a:p>
                    <a:p>
                      <a:pPr marL="171450" indent="-171450" algn="l">
                        <a:lnSpc>
                          <a:spcPct val="150000"/>
                        </a:lnSpc>
                        <a:buFont typeface="Arial" panose="020B0604020202020204" pitchFamily="34" charset="0"/>
                        <a:buChar char="•"/>
                      </a:pPr>
                      <a:r>
                        <a:rPr lang="en-US" sz="1100" u="sng" dirty="0">
                          <a:latin typeface="Century Gothic (Body)"/>
                        </a:rPr>
                        <a:t>Software</a:t>
                      </a:r>
                    </a:p>
                    <a:p>
                      <a:pPr marL="171450" indent="-171450" algn="l">
                        <a:lnSpc>
                          <a:spcPct val="150000"/>
                        </a:lnSpc>
                        <a:buFont typeface="Arial" panose="020B0604020202020204" pitchFamily="34" charset="0"/>
                        <a:buChar char="•"/>
                      </a:pPr>
                      <a:r>
                        <a:rPr lang="en-US" sz="1100" dirty="0">
                          <a:latin typeface="Century Gothic (Body)"/>
                        </a:rPr>
                        <a:t>Android development kit</a:t>
                      </a:r>
                    </a:p>
                    <a:p>
                      <a:pPr marL="171450" indent="-171450" algn="l">
                        <a:lnSpc>
                          <a:spcPct val="150000"/>
                        </a:lnSpc>
                        <a:buFont typeface="Arial" panose="020B0604020202020204" pitchFamily="34" charset="0"/>
                        <a:buChar char="•"/>
                      </a:pPr>
                      <a:r>
                        <a:rPr lang="en-US" sz="1100" dirty="0">
                          <a:latin typeface="Century Gothic (Body)"/>
                        </a:rPr>
                        <a:t>Python and java programming language</a:t>
                      </a:r>
                    </a:p>
                  </a:txBody>
                  <a:tcPr/>
                </a:tc>
                <a:tc>
                  <a:txBody>
                    <a:bodyPr/>
                    <a:lstStyle/>
                    <a:p>
                      <a:pPr algn="just">
                        <a:lnSpc>
                          <a:spcPct val="150000"/>
                        </a:lnSpc>
                      </a:pPr>
                      <a:r>
                        <a:rPr lang="en-US" sz="1100" dirty="0">
                          <a:latin typeface="Century Gothic (Body)"/>
                        </a:rPr>
                        <a:t>This system continuously detects if there is anyone tries to steal or tamper the car once this system is activated. If there is anything detected this system will send a warning signal to the database using internet connection. And on the other side, the user will have the android application installed in their phone, where this application will notify them about the theft attempt. After receiving this warning, the user has the privilege of locking the brake and accelerator by selecting the options in the application to lock with the help of the jaw gripper installed in the vehicle.</a:t>
                      </a:r>
                    </a:p>
                  </a:txBody>
                  <a:tcPr/>
                </a:tc>
                <a:tc>
                  <a:txBody>
                    <a:bodyPr/>
                    <a:lstStyle/>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This system does not provide any information related to the location of the vehicle if the vehicle has been stolen </a:t>
                      </a:r>
                    </a:p>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This system does not provide any internet connection for the system to access and send the warning message </a:t>
                      </a:r>
                      <a:endParaRPr lang="en-US" sz="1100" dirty="0">
                        <a:latin typeface="Century Gothic (Body)"/>
                      </a:endParaRPr>
                    </a:p>
                  </a:txBody>
                  <a:tcPr/>
                </a:tc>
                <a:extLst>
                  <a:ext uri="{0D108BD9-81ED-4DB2-BD59-A6C34878D82A}">
                    <a16:rowId xmlns:a16="http://schemas.microsoft.com/office/drawing/2014/main" val="1716412623"/>
                  </a:ext>
                </a:extLst>
              </a:tr>
            </a:tbl>
          </a:graphicData>
        </a:graphic>
      </p:graphicFrame>
    </p:spTree>
    <p:extLst>
      <p:ext uri="{BB962C8B-B14F-4D97-AF65-F5344CB8AC3E}">
        <p14:creationId xmlns:p14="http://schemas.microsoft.com/office/powerpoint/2010/main" val="6996824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dirty="0">
                <a:solidFill>
                  <a:schemeClr val="bg1"/>
                </a:solidFill>
                <a:latin typeface="Impact" panose="020B0806030902050204" pitchFamily="34" charset="0"/>
              </a:rPr>
              <a:t>2.5 Vehicle Anti-Theft System Using Fingerprint </a:t>
            </a:r>
            <a:br>
              <a:rPr lang="en-US" sz="4000" dirty="0">
                <a:solidFill>
                  <a:schemeClr val="bg1"/>
                </a:solidFill>
                <a:latin typeface="Impact" panose="020B0806030902050204" pitchFamily="34" charset="0"/>
              </a:rPr>
            </a:br>
            <a:r>
              <a:rPr lang="en-US" sz="4000" dirty="0">
                <a:solidFill>
                  <a:schemeClr val="bg1"/>
                </a:solidFill>
                <a:latin typeface="Impact" panose="020B0806030902050204" pitchFamily="34" charset="0"/>
              </a:rPr>
              <a:t>        Recognition Technique</a:t>
            </a:r>
          </a:p>
        </p:txBody>
      </p:sp>
      <p:graphicFrame>
        <p:nvGraphicFramePr>
          <p:cNvPr id="4" name="Content Placeholder 3">
            <a:extLst>
              <a:ext uri="{FF2B5EF4-FFF2-40B4-BE49-F238E27FC236}">
                <a16:creationId xmlns:a16="http://schemas.microsoft.com/office/drawing/2014/main" id="{3CBED785-B6C2-4FAF-9096-973ED4B3BC14}"/>
              </a:ext>
            </a:extLst>
          </p:cNvPr>
          <p:cNvGraphicFramePr>
            <a:graphicFrameLocks noGrp="1"/>
          </p:cNvGraphicFramePr>
          <p:nvPr>
            <p:ph idx="1"/>
            <p:extLst>
              <p:ext uri="{D42A27DB-BD31-4B8C-83A1-F6EECF244321}">
                <p14:modId xmlns:p14="http://schemas.microsoft.com/office/powerpoint/2010/main" val="2302466650"/>
              </p:ext>
            </p:extLst>
          </p:nvPr>
        </p:nvGraphicFramePr>
        <p:xfrm>
          <a:off x="1061462" y="1905000"/>
          <a:ext cx="10714902" cy="3988626"/>
        </p:xfrm>
        <a:graphic>
          <a:graphicData uri="http://schemas.openxmlformats.org/drawingml/2006/table">
            <a:tbl>
              <a:tblPr firstRow="1" bandRow="1">
                <a:tableStyleId>{5C22544A-7EE6-4342-B048-85BDC9FD1C3A}</a:tableStyleId>
              </a:tblPr>
              <a:tblGrid>
                <a:gridCol w="1399536">
                  <a:extLst>
                    <a:ext uri="{9D8B030D-6E8A-4147-A177-3AD203B41FA5}">
                      <a16:colId xmlns:a16="http://schemas.microsoft.com/office/drawing/2014/main" val="2700579647"/>
                    </a:ext>
                  </a:extLst>
                </a:gridCol>
                <a:gridCol w="1497162">
                  <a:extLst>
                    <a:ext uri="{9D8B030D-6E8A-4147-A177-3AD203B41FA5}">
                      <a16:colId xmlns:a16="http://schemas.microsoft.com/office/drawing/2014/main" val="2783127114"/>
                    </a:ext>
                  </a:extLst>
                </a:gridCol>
                <a:gridCol w="1744548">
                  <a:extLst>
                    <a:ext uri="{9D8B030D-6E8A-4147-A177-3AD203B41FA5}">
                      <a16:colId xmlns:a16="http://schemas.microsoft.com/office/drawing/2014/main" val="1227175407"/>
                    </a:ext>
                  </a:extLst>
                </a:gridCol>
                <a:gridCol w="4147637">
                  <a:extLst>
                    <a:ext uri="{9D8B030D-6E8A-4147-A177-3AD203B41FA5}">
                      <a16:colId xmlns:a16="http://schemas.microsoft.com/office/drawing/2014/main" val="1909959763"/>
                    </a:ext>
                  </a:extLst>
                </a:gridCol>
                <a:gridCol w="1926019">
                  <a:extLst>
                    <a:ext uri="{9D8B030D-6E8A-4147-A177-3AD203B41FA5}">
                      <a16:colId xmlns:a16="http://schemas.microsoft.com/office/drawing/2014/main" val="4244150424"/>
                    </a:ext>
                  </a:extLst>
                </a:gridCol>
              </a:tblGrid>
              <a:tr h="365760">
                <a:tc>
                  <a:txBody>
                    <a:bodyPr/>
                    <a:lstStyle/>
                    <a:p>
                      <a:pPr algn="ctr"/>
                      <a:r>
                        <a:rPr lang="en-US" sz="1200" dirty="0">
                          <a:latin typeface="Century Gothic (Body)"/>
                        </a:rPr>
                        <a:t>AUTHOR &amp; YEAR</a:t>
                      </a:r>
                    </a:p>
                  </a:txBody>
                  <a:tcPr anchor="ctr"/>
                </a:tc>
                <a:tc>
                  <a:txBody>
                    <a:bodyPr/>
                    <a:lstStyle/>
                    <a:p>
                      <a:pPr algn="ctr"/>
                      <a:r>
                        <a:rPr lang="en-US" sz="1200" dirty="0">
                          <a:latin typeface="Century Gothic (Body)"/>
                        </a:rPr>
                        <a:t>OBJECTIVE(S)</a:t>
                      </a:r>
                    </a:p>
                  </a:txBody>
                  <a:tcPr anchor="ctr"/>
                </a:tc>
                <a:tc>
                  <a:txBody>
                    <a:bodyPr/>
                    <a:lstStyle/>
                    <a:p>
                      <a:pPr algn="ctr"/>
                      <a:r>
                        <a:rPr lang="en-US" sz="1200" dirty="0">
                          <a:latin typeface="Century Gothic (Body)"/>
                        </a:rPr>
                        <a:t>COMPONENTS USED</a:t>
                      </a:r>
                    </a:p>
                  </a:txBody>
                  <a:tcPr anchor="ctr"/>
                </a:tc>
                <a:tc>
                  <a:txBody>
                    <a:bodyPr/>
                    <a:lstStyle/>
                    <a:p>
                      <a:pPr algn="ctr"/>
                      <a:r>
                        <a:rPr lang="en-US" sz="1200" dirty="0">
                          <a:latin typeface="Century Gothic (Body)"/>
                        </a:rPr>
                        <a:t>DESCRIPTION</a:t>
                      </a:r>
                    </a:p>
                  </a:txBody>
                  <a:tcPr anchor="ctr"/>
                </a:tc>
                <a:tc>
                  <a:txBody>
                    <a:bodyPr/>
                    <a:lstStyle/>
                    <a:p>
                      <a:pPr algn="ctr"/>
                      <a:r>
                        <a:rPr lang="en-US" sz="1200" dirty="0">
                          <a:latin typeface="Century Gothic (Body)"/>
                        </a:rPr>
                        <a:t>LIMITATION</a:t>
                      </a:r>
                    </a:p>
                  </a:txBody>
                  <a:tcPr anchor="ctr"/>
                </a:tc>
                <a:extLst>
                  <a:ext uri="{0D108BD9-81ED-4DB2-BD59-A6C34878D82A}">
                    <a16:rowId xmlns:a16="http://schemas.microsoft.com/office/drawing/2014/main" val="85651432"/>
                  </a:ext>
                </a:extLst>
              </a:tr>
              <a:tr h="3622866">
                <a:tc>
                  <a:txBody>
                    <a:bodyPr/>
                    <a:lstStyle/>
                    <a:p>
                      <a:pPr algn="ctr">
                        <a:lnSpc>
                          <a:spcPct val="150000"/>
                        </a:lnSpc>
                      </a:pPr>
                      <a:r>
                        <a:rPr lang="en-MY" sz="1100" kern="1200" dirty="0" err="1">
                          <a:solidFill>
                            <a:schemeClr val="dk1"/>
                          </a:solidFill>
                          <a:effectLst/>
                          <a:latin typeface="Century Gothic (Body)"/>
                          <a:ea typeface="+mn-ea"/>
                          <a:cs typeface="+mn-cs"/>
                        </a:rPr>
                        <a:t>Z.Brijet</a:t>
                      </a:r>
                      <a:r>
                        <a:rPr lang="en-MY" sz="1100" kern="1200" dirty="0">
                          <a:solidFill>
                            <a:schemeClr val="dk1"/>
                          </a:solidFill>
                          <a:effectLst/>
                          <a:latin typeface="Century Gothic (Body)"/>
                          <a:ea typeface="+mn-ea"/>
                          <a:cs typeface="+mn-cs"/>
                        </a:rPr>
                        <a:t>, </a:t>
                      </a:r>
                      <a:r>
                        <a:rPr lang="en-MY" sz="1100" kern="1200" dirty="0" err="1">
                          <a:solidFill>
                            <a:schemeClr val="dk1"/>
                          </a:solidFill>
                          <a:effectLst/>
                          <a:latin typeface="Century Gothic (Body)"/>
                          <a:ea typeface="+mn-ea"/>
                          <a:cs typeface="+mn-cs"/>
                        </a:rPr>
                        <a:t>B.Santhosh</a:t>
                      </a:r>
                      <a:r>
                        <a:rPr lang="en-MY" sz="1100" kern="1200" dirty="0">
                          <a:solidFill>
                            <a:schemeClr val="dk1"/>
                          </a:solidFill>
                          <a:effectLst/>
                          <a:latin typeface="Century Gothic (Body)"/>
                          <a:ea typeface="+mn-ea"/>
                          <a:cs typeface="+mn-cs"/>
                        </a:rPr>
                        <a:t> Kumar and </a:t>
                      </a:r>
                      <a:r>
                        <a:rPr lang="en-MY" sz="1100" kern="1200" dirty="0" err="1">
                          <a:solidFill>
                            <a:schemeClr val="dk1"/>
                          </a:solidFill>
                          <a:effectLst/>
                          <a:latin typeface="Century Gothic (Body)"/>
                          <a:ea typeface="+mn-ea"/>
                          <a:cs typeface="+mn-cs"/>
                        </a:rPr>
                        <a:t>N.Bharathi</a:t>
                      </a:r>
                      <a:endParaRPr lang="en-MY" sz="1100" kern="1200" dirty="0">
                        <a:solidFill>
                          <a:schemeClr val="dk1"/>
                        </a:solidFill>
                        <a:effectLst/>
                        <a:latin typeface="Century Gothic (Body)"/>
                        <a:ea typeface="+mn-ea"/>
                        <a:cs typeface="+mn-cs"/>
                      </a:endParaRPr>
                    </a:p>
                    <a:p>
                      <a:pPr algn="ctr">
                        <a:lnSpc>
                          <a:spcPct val="150000"/>
                        </a:lnSpc>
                      </a:pPr>
                      <a:r>
                        <a:rPr lang="en-MY" sz="1100" kern="1200" dirty="0">
                          <a:solidFill>
                            <a:schemeClr val="dk1"/>
                          </a:solidFill>
                          <a:effectLst/>
                          <a:latin typeface="Century Gothic (Body)"/>
                          <a:ea typeface="+mn-ea"/>
                          <a:cs typeface="+mn-cs"/>
                        </a:rPr>
                        <a:t>(2017) [9]</a:t>
                      </a:r>
                      <a:endParaRPr lang="en-US" sz="1100" dirty="0">
                        <a:latin typeface="Century Gothic (Body)"/>
                      </a:endParaRPr>
                    </a:p>
                  </a:txBody>
                  <a:tcPr/>
                </a:tc>
                <a:tc>
                  <a:txBody>
                    <a:bodyPr/>
                    <a:lstStyle/>
                    <a:p>
                      <a:pPr algn="l">
                        <a:lnSpc>
                          <a:spcPct val="150000"/>
                        </a:lnSpc>
                      </a:pPr>
                      <a:r>
                        <a:rPr lang="en-US" sz="1100" dirty="0">
                          <a:latin typeface="Century Gothic (Body)"/>
                        </a:rPr>
                        <a:t>To develop a system which can verify the authorize user by uniquely identifying the user’s fingerprint to switch on the ignition on.</a:t>
                      </a:r>
                    </a:p>
                  </a:txBody>
                  <a:tcPr/>
                </a:tc>
                <a:tc>
                  <a:txBody>
                    <a:bodyPr/>
                    <a:lstStyle/>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Arduino </a:t>
                      </a:r>
                    </a:p>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fingerprint sensor</a:t>
                      </a:r>
                    </a:p>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relay </a:t>
                      </a:r>
                    </a:p>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voltage regulator</a:t>
                      </a:r>
                      <a:endParaRPr lang="en-US" sz="1100" dirty="0">
                        <a:latin typeface="Century Gothic (Body)"/>
                      </a:endParaRPr>
                    </a:p>
                  </a:txBody>
                  <a:tcPr/>
                </a:tc>
                <a:tc>
                  <a:txBody>
                    <a:bodyPr/>
                    <a:lstStyle/>
                    <a:p>
                      <a:pPr algn="just">
                        <a:lnSpc>
                          <a:spcPct val="150000"/>
                        </a:lnSpc>
                      </a:pPr>
                      <a:r>
                        <a:rPr lang="en-US" sz="1100" dirty="0">
                          <a:latin typeface="Century Gothic (Body)"/>
                        </a:rPr>
                        <a:t> Once the system is initialized, this system waits for authorized user’s fingerprint to be read. If the system is feed with the matched fingerprint, it activates the relay that is connected to the ignition system of the car which turns on the engine of the car or else it will not allow the ignition to take place. </a:t>
                      </a:r>
                    </a:p>
                  </a:txBody>
                  <a:tcPr/>
                </a:tc>
                <a:tc>
                  <a:txBody>
                    <a:bodyPr/>
                    <a:lstStyle/>
                    <a:p>
                      <a:pPr marL="171450" indent="-171450" algn="l">
                        <a:lnSpc>
                          <a:spcPct val="150000"/>
                        </a:lnSpc>
                        <a:buFont typeface="Arial" panose="020B0604020202020204" pitchFamily="34" charset="0"/>
                        <a:buChar char="•"/>
                      </a:pPr>
                      <a:r>
                        <a:rPr lang="en-US" sz="1100" kern="1200" dirty="0">
                          <a:solidFill>
                            <a:schemeClr val="dk1"/>
                          </a:solidFill>
                          <a:effectLst/>
                          <a:latin typeface="Century Gothic (Body)"/>
                          <a:ea typeface="+mn-ea"/>
                          <a:cs typeface="+mn-cs"/>
                        </a:rPr>
                        <a:t>This system does not provide any information if anyone tries to steal the car </a:t>
                      </a:r>
                    </a:p>
                  </a:txBody>
                  <a:tcPr/>
                </a:tc>
                <a:extLst>
                  <a:ext uri="{0D108BD9-81ED-4DB2-BD59-A6C34878D82A}">
                    <a16:rowId xmlns:a16="http://schemas.microsoft.com/office/drawing/2014/main" val="1716412623"/>
                  </a:ext>
                </a:extLst>
              </a:tr>
            </a:tbl>
          </a:graphicData>
        </a:graphic>
      </p:graphicFrame>
    </p:spTree>
    <p:extLst>
      <p:ext uri="{BB962C8B-B14F-4D97-AF65-F5344CB8AC3E}">
        <p14:creationId xmlns:p14="http://schemas.microsoft.com/office/powerpoint/2010/main" val="34520710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C8E8-73F2-4794-8B79-7E6650F1D311}"/>
              </a:ext>
            </a:extLst>
          </p:cNvPr>
          <p:cNvSpPr txBox="1">
            <a:spLocks/>
          </p:cNvSpPr>
          <p:nvPr/>
        </p:nvSpPr>
        <p:spPr>
          <a:xfrm>
            <a:off x="2833527" y="2966663"/>
            <a:ext cx="6524945" cy="924674"/>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chemeClr val="bg1"/>
                </a:solidFill>
                <a:effectLst>
                  <a:outerShdw blurRad="50800" dist="38100" dir="2700000" algn="tl" rotWithShape="0">
                    <a:prstClr val="black">
                      <a:alpha val="40000"/>
                    </a:prstClr>
                  </a:outerShdw>
                  <a:reflection blurRad="6350" stA="60000" endA="900" endPos="58000" dir="5400000" sy="-100000" algn="bl" rotWithShape="0"/>
                </a:effectLst>
                <a:latin typeface="Impact" panose="020B0806030902050204" pitchFamily="34" charset="0"/>
              </a:rPr>
              <a:t>METHODOLOGY</a:t>
            </a:r>
            <a:endParaRPr kumimoji="0" lang="en-US" sz="6000" b="0" i="0" u="none" strike="noStrike" kern="1200" cap="none" spc="0" normalizeH="0" baseline="0" noProof="0" dirty="0">
              <a:ln>
                <a:noFill/>
              </a:ln>
              <a:solidFill>
                <a:schemeClr val="bg1"/>
              </a:solidFill>
              <a:effectLst>
                <a:outerShdw blurRad="50800" dist="38100" dir="2700000" algn="tl" rotWithShape="0">
                  <a:prstClr val="black">
                    <a:alpha val="40000"/>
                  </a:prstClr>
                </a:outerShdw>
                <a:reflection blurRad="6350" stA="60000" endA="900" endPos="58000" dir="5400000" sy="-100000" algn="bl" rotWithShape="0"/>
              </a:effectLst>
              <a:uLnTx/>
              <a:uFillTx/>
              <a:latin typeface="Impact" panose="020B0806030902050204" pitchFamily="34" charset="0"/>
            </a:endParaRPr>
          </a:p>
        </p:txBody>
      </p:sp>
      <p:grpSp>
        <p:nvGrpSpPr>
          <p:cNvPr id="3" name="Group 2">
            <a:extLst>
              <a:ext uri="{FF2B5EF4-FFF2-40B4-BE49-F238E27FC236}">
                <a16:creationId xmlns:a16="http://schemas.microsoft.com/office/drawing/2014/main" id="{B861575D-4FC2-4C0F-B035-EC9168B079FC}"/>
              </a:ext>
            </a:extLst>
          </p:cNvPr>
          <p:cNvGrpSpPr/>
          <p:nvPr/>
        </p:nvGrpSpPr>
        <p:grpSpPr>
          <a:xfrm>
            <a:off x="2264595" y="2120758"/>
            <a:ext cx="1927260" cy="2616484"/>
            <a:chOff x="2151580" y="1965362"/>
            <a:chExt cx="1927260" cy="2616484"/>
          </a:xfrm>
        </p:grpSpPr>
        <p:sp>
          <p:nvSpPr>
            <p:cNvPr id="4" name="Title 1">
              <a:extLst>
                <a:ext uri="{FF2B5EF4-FFF2-40B4-BE49-F238E27FC236}">
                  <a16:creationId xmlns:a16="http://schemas.microsoft.com/office/drawing/2014/main" id="{28EDBDE3-53D8-4247-90D3-2DFF1E5C50A7}"/>
                </a:ext>
              </a:extLst>
            </p:cNvPr>
            <p:cNvSpPr txBox="1">
              <a:spLocks/>
            </p:cNvSpPr>
            <p:nvPr/>
          </p:nvSpPr>
          <p:spPr>
            <a:xfrm>
              <a:off x="2151580" y="2276154"/>
              <a:ext cx="1927260" cy="2305692"/>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5000" b="0" i="0" u="none" strike="noStrike" kern="1200" cap="none" spc="0" normalizeH="0" baseline="0" noProof="0" dirty="0">
                  <a:ln>
                    <a:noFill/>
                  </a:ln>
                  <a:solidFill>
                    <a:schemeClr val="bg1"/>
                  </a:solidFill>
                  <a:effectLst>
                    <a:outerShdw blurRad="50800" dist="38100" dir="2700000" algn="tl" rotWithShape="0">
                      <a:prstClr val="black">
                        <a:alpha val="40000"/>
                      </a:prstClr>
                    </a:outerShdw>
                    <a:reflection blurRad="6350" stA="60000" endA="900" endPos="58000" dir="5400000" sy="-100000" algn="bl" rotWithShape="0"/>
                  </a:effectLst>
                  <a:uLnTx/>
                  <a:uFillTx/>
                  <a:latin typeface="Impact" panose="020B0806030902050204" pitchFamily="34" charset="0"/>
                </a:rPr>
                <a:t>3</a:t>
              </a:r>
            </a:p>
          </p:txBody>
        </p:sp>
        <p:sp>
          <p:nvSpPr>
            <p:cNvPr id="5" name="Title 1">
              <a:extLst>
                <a:ext uri="{FF2B5EF4-FFF2-40B4-BE49-F238E27FC236}">
                  <a16:creationId xmlns:a16="http://schemas.microsoft.com/office/drawing/2014/main" id="{4E35F64F-59DB-40D6-9C45-2F217378984F}"/>
                </a:ext>
              </a:extLst>
            </p:cNvPr>
            <p:cNvSpPr txBox="1">
              <a:spLocks/>
            </p:cNvSpPr>
            <p:nvPr/>
          </p:nvSpPr>
          <p:spPr>
            <a:xfrm>
              <a:off x="2455526" y="1965362"/>
              <a:ext cx="1263292" cy="924674"/>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Impact" panose="020B0806030902050204" pitchFamily="34" charset="0"/>
                </a:rPr>
                <a:t>CHAPTER</a:t>
              </a:r>
            </a:p>
          </p:txBody>
        </p:sp>
      </p:grpSp>
    </p:spTree>
    <p:extLst>
      <p:ext uri="{BB962C8B-B14F-4D97-AF65-F5344CB8AC3E}">
        <p14:creationId xmlns:p14="http://schemas.microsoft.com/office/powerpoint/2010/main" val="3489243858"/>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3.1 System overview</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838200" y="1825624"/>
            <a:ext cx="10515600" cy="5032375"/>
          </a:xfrm>
        </p:spPr>
        <p:txBody>
          <a:bodyPr>
            <a:normAutofit/>
          </a:bodyPr>
          <a:lstStyle/>
          <a:p>
            <a:pPr>
              <a:lnSpc>
                <a:spcPct val="160000"/>
              </a:lnSpc>
              <a:buFont typeface="Wingdings" panose="05000000000000000000" pitchFamily="2" charset="2"/>
              <a:buChar char="Ø"/>
            </a:pPr>
            <a:r>
              <a:rPr lang="en-US" sz="1800" dirty="0">
                <a:solidFill>
                  <a:schemeClr val="bg1"/>
                </a:solidFill>
                <a:latin typeface="Century Gothic (Body)"/>
              </a:rPr>
              <a:t>This system is fully controlled by a microcontroller, Arduino Mega. </a:t>
            </a:r>
          </a:p>
          <a:p>
            <a:pPr>
              <a:lnSpc>
                <a:spcPct val="160000"/>
              </a:lnSpc>
              <a:buFont typeface="Wingdings" panose="05000000000000000000" pitchFamily="2" charset="2"/>
              <a:buChar char="Ø"/>
            </a:pPr>
            <a:r>
              <a:rPr lang="en-US" sz="1800" dirty="0">
                <a:solidFill>
                  <a:schemeClr val="bg1"/>
                </a:solidFill>
                <a:latin typeface="Century Gothic (Body)"/>
              </a:rPr>
              <a:t>The system uses biometric fingerprint scanner to enhance the security features. </a:t>
            </a:r>
          </a:p>
          <a:p>
            <a:pPr>
              <a:lnSpc>
                <a:spcPct val="160000"/>
              </a:lnSpc>
              <a:buFont typeface="Wingdings" panose="05000000000000000000" pitchFamily="2" charset="2"/>
              <a:buChar char="Ø"/>
            </a:pPr>
            <a:r>
              <a:rPr lang="en-US" sz="1800" dirty="0">
                <a:solidFill>
                  <a:schemeClr val="bg1"/>
                </a:solidFill>
                <a:latin typeface="Century Gothic (Body)"/>
              </a:rPr>
              <a:t>The system also have few other features such as:</a:t>
            </a:r>
          </a:p>
          <a:p>
            <a:pPr lvl="1">
              <a:lnSpc>
                <a:spcPct val="160000"/>
              </a:lnSpc>
              <a:buFont typeface="Wingdings" panose="05000000000000000000" pitchFamily="2" charset="2"/>
              <a:buChar char="Ø"/>
            </a:pPr>
            <a:r>
              <a:rPr lang="en-US" sz="1600" dirty="0">
                <a:solidFill>
                  <a:schemeClr val="bg1"/>
                </a:solidFill>
                <a:latin typeface="Century Gothic (Body)"/>
              </a:rPr>
              <a:t>Informing the authorized user about vehicle’s location on demand, </a:t>
            </a:r>
          </a:p>
          <a:p>
            <a:pPr lvl="1">
              <a:lnSpc>
                <a:spcPct val="160000"/>
              </a:lnSpc>
              <a:buFont typeface="Wingdings" panose="05000000000000000000" pitchFamily="2" charset="2"/>
              <a:buChar char="Ø"/>
            </a:pPr>
            <a:r>
              <a:rPr lang="en-US" sz="1600" dirty="0">
                <a:solidFill>
                  <a:schemeClr val="bg1"/>
                </a:solidFill>
                <a:latin typeface="Century Gothic (Body)"/>
              </a:rPr>
              <a:t>Sending and receiving SMS (Short Message Services) as it is the main channel of communication between the user and the system,</a:t>
            </a:r>
          </a:p>
          <a:p>
            <a:pPr lvl="1">
              <a:lnSpc>
                <a:spcPct val="160000"/>
              </a:lnSpc>
              <a:buFont typeface="Wingdings" panose="05000000000000000000" pitchFamily="2" charset="2"/>
              <a:buChar char="Ø"/>
            </a:pPr>
            <a:r>
              <a:rPr lang="en-US" sz="1600" dirty="0">
                <a:solidFill>
                  <a:schemeClr val="bg1"/>
                </a:solidFill>
                <a:latin typeface="Century Gothic (Body)"/>
              </a:rPr>
              <a:t>Retrieving the current location of the vehicle by using the GPS (Global Positioning System) module.</a:t>
            </a:r>
          </a:p>
          <a:p>
            <a:pPr>
              <a:lnSpc>
                <a:spcPct val="160000"/>
              </a:lnSpc>
              <a:buFont typeface="Wingdings" panose="05000000000000000000" pitchFamily="2" charset="2"/>
              <a:buChar char="Ø"/>
            </a:pPr>
            <a:r>
              <a:rPr lang="en-US" sz="1800" dirty="0">
                <a:solidFill>
                  <a:schemeClr val="bg1"/>
                </a:solidFill>
                <a:latin typeface="Century Gothic (Body)"/>
              </a:rPr>
              <a:t>This system also provides an additional feature that allow authorized users to a switch on the ignition even when the fingerprint does not match for some flexibility.</a:t>
            </a:r>
          </a:p>
        </p:txBody>
      </p:sp>
    </p:spTree>
    <p:extLst>
      <p:ext uri="{BB962C8B-B14F-4D97-AF65-F5344CB8AC3E}">
        <p14:creationId xmlns:p14="http://schemas.microsoft.com/office/powerpoint/2010/main" val="5608886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3.2 System design</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1800" dirty="0">
                <a:solidFill>
                  <a:schemeClr val="bg1"/>
                </a:solidFill>
                <a:latin typeface="Century Gothic (Body)"/>
              </a:rPr>
              <a:t>This system is developed using various technologies, which works together in order to run the anti-theft system for a vehicle. </a:t>
            </a:r>
          </a:p>
          <a:p>
            <a:pPr>
              <a:lnSpc>
                <a:spcPct val="150000"/>
              </a:lnSpc>
              <a:buFont typeface="Wingdings" panose="05000000000000000000" pitchFamily="2" charset="2"/>
              <a:buChar char="Ø"/>
            </a:pPr>
            <a:r>
              <a:rPr lang="en-US" sz="1800" dirty="0">
                <a:solidFill>
                  <a:schemeClr val="bg1"/>
                </a:solidFill>
                <a:latin typeface="Century Gothic (Body)"/>
              </a:rPr>
              <a:t>The most suitable microcontroller chosen for this project is the </a:t>
            </a:r>
            <a:r>
              <a:rPr lang="en-US" sz="2000" b="1" dirty="0">
                <a:solidFill>
                  <a:schemeClr val="bg1"/>
                </a:solidFill>
                <a:latin typeface="Century Gothic (Body)"/>
              </a:rPr>
              <a:t>Arduino Mega 2560 R3. </a:t>
            </a:r>
            <a:endParaRPr lang="en-US" sz="1800" b="1" dirty="0">
              <a:solidFill>
                <a:schemeClr val="bg1"/>
              </a:solidFill>
              <a:latin typeface="Century Gothic (Body)"/>
            </a:endParaRPr>
          </a:p>
          <a:p>
            <a:pPr>
              <a:lnSpc>
                <a:spcPct val="150000"/>
              </a:lnSpc>
              <a:buFont typeface="Wingdings" panose="05000000000000000000" pitchFamily="2" charset="2"/>
              <a:buChar char="Ø"/>
            </a:pPr>
            <a:r>
              <a:rPr lang="en-US" sz="1800" dirty="0">
                <a:solidFill>
                  <a:schemeClr val="bg1"/>
                </a:solidFill>
                <a:latin typeface="Century Gothic (Body)"/>
              </a:rPr>
              <a:t>It has enough flash memory to store the codes and has the necessary processing power to execute the required programs. </a:t>
            </a:r>
          </a:p>
          <a:p>
            <a:pPr>
              <a:lnSpc>
                <a:spcPct val="150000"/>
              </a:lnSpc>
              <a:buFont typeface="Wingdings" panose="05000000000000000000" pitchFamily="2" charset="2"/>
              <a:buChar char="Ø"/>
            </a:pPr>
            <a:r>
              <a:rPr lang="en-US" sz="1800" dirty="0">
                <a:solidFill>
                  <a:schemeClr val="bg1"/>
                </a:solidFill>
                <a:latin typeface="Century Gothic (Body)"/>
              </a:rPr>
              <a:t>It can be easily programmed by using its </a:t>
            </a:r>
            <a:r>
              <a:rPr lang="en-US" sz="1900" b="1" dirty="0">
                <a:solidFill>
                  <a:schemeClr val="bg1"/>
                </a:solidFill>
                <a:latin typeface="Century Gothic (Body)"/>
              </a:rPr>
              <a:t>IDE (Integrated Development Environment)</a:t>
            </a:r>
            <a:r>
              <a:rPr lang="en-US" sz="1800" dirty="0">
                <a:solidFill>
                  <a:schemeClr val="bg1"/>
                </a:solidFill>
                <a:latin typeface="Century Gothic (Body)"/>
              </a:rPr>
              <a:t> software for coding and uploading the program codes on it.</a:t>
            </a:r>
          </a:p>
        </p:txBody>
      </p:sp>
    </p:spTree>
    <p:extLst>
      <p:ext uri="{BB962C8B-B14F-4D97-AF65-F5344CB8AC3E}">
        <p14:creationId xmlns:p14="http://schemas.microsoft.com/office/powerpoint/2010/main" val="159097448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3.2 System design</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1800" dirty="0">
                <a:solidFill>
                  <a:schemeClr val="bg1"/>
                </a:solidFill>
                <a:latin typeface="Century Gothic (Body)"/>
              </a:rPr>
              <a:t>Other than that, this system also requires other hardware components. Each component has its own important role in order to complete the system. </a:t>
            </a:r>
          </a:p>
          <a:p>
            <a:pPr>
              <a:lnSpc>
                <a:spcPct val="150000"/>
              </a:lnSpc>
              <a:buFont typeface="Wingdings" panose="05000000000000000000" pitchFamily="2" charset="2"/>
              <a:buChar char="Ø"/>
            </a:pPr>
            <a:r>
              <a:rPr lang="en-US" sz="1800" dirty="0">
                <a:solidFill>
                  <a:schemeClr val="bg1"/>
                </a:solidFill>
                <a:latin typeface="Century Gothic (Body)"/>
              </a:rPr>
              <a:t>In this project, a </a:t>
            </a:r>
            <a:r>
              <a:rPr lang="en-US" sz="2000" b="1" dirty="0">
                <a:solidFill>
                  <a:schemeClr val="bg1"/>
                </a:solidFill>
                <a:latin typeface="Century Gothic (Body)"/>
              </a:rPr>
              <a:t>GSM SIM808 module</a:t>
            </a:r>
            <a:r>
              <a:rPr lang="en-US" sz="1800" b="1" dirty="0">
                <a:solidFill>
                  <a:schemeClr val="bg1"/>
                </a:solidFill>
                <a:latin typeface="Century Gothic (Body)"/>
              </a:rPr>
              <a:t> </a:t>
            </a:r>
            <a:r>
              <a:rPr lang="en-US" sz="1800" dirty="0">
                <a:solidFill>
                  <a:schemeClr val="bg1"/>
                </a:solidFill>
                <a:latin typeface="Century Gothic (Body)"/>
              </a:rPr>
              <a:t>is being used where it has three main function in it, it has the functionality of GSM communication, GPS for detecting the location of the device and a Bluetooth transmitter and receiver. </a:t>
            </a:r>
          </a:p>
          <a:p>
            <a:pPr>
              <a:lnSpc>
                <a:spcPct val="150000"/>
              </a:lnSpc>
              <a:buFont typeface="Wingdings" panose="05000000000000000000" pitchFamily="2" charset="2"/>
              <a:buChar char="Ø"/>
            </a:pPr>
            <a:r>
              <a:rPr lang="en-US" sz="1800" b="1" dirty="0">
                <a:solidFill>
                  <a:schemeClr val="bg1"/>
                </a:solidFill>
                <a:latin typeface="Century Gothic (Body)"/>
              </a:rPr>
              <a:t>For this project only the GSM communication and the GPS functions will be used. </a:t>
            </a:r>
          </a:p>
        </p:txBody>
      </p:sp>
    </p:spTree>
    <p:extLst>
      <p:ext uri="{BB962C8B-B14F-4D97-AF65-F5344CB8AC3E}">
        <p14:creationId xmlns:p14="http://schemas.microsoft.com/office/powerpoint/2010/main" val="10350577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3.2 System design</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2000" dirty="0">
                <a:solidFill>
                  <a:schemeClr val="bg1"/>
                </a:solidFill>
                <a:latin typeface="Century Gothic (Body)"/>
              </a:rPr>
              <a:t> </a:t>
            </a:r>
            <a:r>
              <a:rPr lang="en-US" sz="2000" b="1" dirty="0">
                <a:solidFill>
                  <a:schemeClr val="bg1"/>
                </a:solidFill>
                <a:latin typeface="Century Gothic (Body)"/>
              </a:rPr>
              <a:t>Relays</a:t>
            </a:r>
            <a:r>
              <a:rPr lang="en-US" sz="2000" dirty="0">
                <a:solidFill>
                  <a:schemeClr val="bg1"/>
                </a:solidFill>
                <a:latin typeface="Century Gothic (Body)"/>
              </a:rPr>
              <a:t> are is used in this project to mainly act as a switch. </a:t>
            </a:r>
          </a:p>
          <a:p>
            <a:pPr>
              <a:lnSpc>
                <a:spcPct val="150000"/>
              </a:lnSpc>
              <a:buFont typeface="Wingdings" panose="05000000000000000000" pitchFamily="2" charset="2"/>
              <a:buChar char="Ø"/>
            </a:pPr>
            <a:r>
              <a:rPr lang="en-US" sz="2000" dirty="0">
                <a:solidFill>
                  <a:schemeClr val="bg1"/>
                </a:solidFill>
                <a:latin typeface="Century Gothic (Body)"/>
              </a:rPr>
              <a:t>As the Arduino microcontroller is only capable of receiving input signal as high as five volts (5V), this situation requires a relay to detect the higher voltage flow and send a 5 volts signal to Arduino for processing and vice versa. </a:t>
            </a:r>
          </a:p>
          <a:p>
            <a:pPr>
              <a:lnSpc>
                <a:spcPct val="150000"/>
              </a:lnSpc>
              <a:buFont typeface="Wingdings" panose="05000000000000000000" pitchFamily="2" charset="2"/>
              <a:buChar char="Ø"/>
            </a:pPr>
            <a:r>
              <a:rPr lang="en-US" sz="2000" dirty="0">
                <a:solidFill>
                  <a:schemeClr val="bg1"/>
                </a:solidFill>
                <a:latin typeface="Century Gothic (Body)"/>
              </a:rPr>
              <a:t>This system requires two types of relays which are: </a:t>
            </a:r>
          </a:p>
          <a:p>
            <a:pPr lvl="1">
              <a:lnSpc>
                <a:spcPct val="150000"/>
              </a:lnSpc>
              <a:buFont typeface="Wingdings" panose="05000000000000000000" pitchFamily="2" charset="2"/>
              <a:buChar char="Ø"/>
            </a:pPr>
            <a:r>
              <a:rPr lang="en-US" sz="1600" dirty="0">
                <a:solidFill>
                  <a:schemeClr val="bg1"/>
                </a:solidFill>
                <a:latin typeface="Century Gothic (Body)"/>
              </a:rPr>
              <a:t>The </a:t>
            </a:r>
            <a:r>
              <a:rPr lang="en-US" sz="1600" b="1" dirty="0">
                <a:solidFill>
                  <a:schemeClr val="bg1"/>
                </a:solidFill>
                <a:latin typeface="Century Gothic (Body)"/>
              </a:rPr>
              <a:t>12 volts relay </a:t>
            </a:r>
            <a:r>
              <a:rPr lang="en-US" sz="1600" dirty="0">
                <a:solidFill>
                  <a:schemeClr val="bg1"/>
                </a:solidFill>
                <a:latin typeface="Century Gothic (Body)"/>
              </a:rPr>
              <a:t>is used to detect the higher voltage flow and send 5 volts signal to the Arduino. </a:t>
            </a:r>
          </a:p>
          <a:p>
            <a:pPr lvl="1">
              <a:lnSpc>
                <a:spcPct val="150000"/>
              </a:lnSpc>
              <a:buFont typeface="Wingdings" panose="05000000000000000000" pitchFamily="2" charset="2"/>
              <a:buChar char="Ø"/>
            </a:pPr>
            <a:r>
              <a:rPr lang="en-US" sz="1600" dirty="0">
                <a:solidFill>
                  <a:schemeClr val="bg1"/>
                </a:solidFill>
                <a:latin typeface="Century Gothic (Body)"/>
              </a:rPr>
              <a:t>Likewise, the </a:t>
            </a:r>
            <a:r>
              <a:rPr lang="en-US" sz="1600" b="1" dirty="0">
                <a:solidFill>
                  <a:schemeClr val="bg1"/>
                </a:solidFill>
                <a:latin typeface="Century Gothic (Body)"/>
              </a:rPr>
              <a:t>5 volts relay </a:t>
            </a:r>
            <a:r>
              <a:rPr lang="en-US" sz="1600" dirty="0">
                <a:solidFill>
                  <a:schemeClr val="bg1"/>
                </a:solidFill>
                <a:latin typeface="Century Gothic (Body)"/>
              </a:rPr>
              <a:t>is used to detect signal of 5 volts send from the Arduino and switches on the higher voltage power supply.</a:t>
            </a:r>
          </a:p>
        </p:txBody>
      </p:sp>
    </p:spTree>
    <p:extLst>
      <p:ext uri="{BB962C8B-B14F-4D97-AF65-F5344CB8AC3E}">
        <p14:creationId xmlns:p14="http://schemas.microsoft.com/office/powerpoint/2010/main" val="36339851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2325E2CD-C139-4BDD-B81B-8B496916C25F}"/>
              </a:ext>
            </a:extLst>
          </p:cNvPr>
          <p:cNvSpPr txBox="1">
            <a:spLocks/>
          </p:cNvSpPr>
          <p:nvPr/>
        </p:nvSpPr>
        <p:spPr>
          <a:xfrm>
            <a:off x="1218406" y="2237443"/>
            <a:ext cx="9755187" cy="18710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1"/>
                </a:solidFill>
                <a:effectLst>
                  <a:glow rad="101600">
                    <a:schemeClr val="accent1">
                      <a:satMod val="175000"/>
                      <a:alpha val="40000"/>
                    </a:schemeClr>
                  </a:glow>
                  <a:outerShdw blurRad="63500" sx="102000" sy="102000" algn="ctr" rotWithShape="0">
                    <a:prstClr val="black">
                      <a:alpha val="40000"/>
                    </a:prstClr>
                  </a:outerShdw>
                </a:effectLst>
                <a:latin typeface="Impact" panose="020B0806030902050204" pitchFamily="34" charset="0"/>
              </a:rPr>
              <a:t>Vehicle Anti-Theft System using</a:t>
            </a:r>
            <a:br>
              <a:rPr lang="en-US" sz="5400" dirty="0">
                <a:solidFill>
                  <a:schemeClr val="bg1"/>
                </a:solidFill>
                <a:effectLst>
                  <a:glow rad="101600">
                    <a:schemeClr val="accent1">
                      <a:satMod val="175000"/>
                      <a:alpha val="40000"/>
                    </a:schemeClr>
                  </a:glow>
                  <a:outerShdw blurRad="63500" sx="102000" sy="102000" algn="ctr" rotWithShape="0">
                    <a:prstClr val="black">
                      <a:alpha val="40000"/>
                    </a:prstClr>
                  </a:outerShdw>
                </a:effectLst>
                <a:latin typeface="Impact" panose="020B0806030902050204" pitchFamily="34" charset="0"/>
              </a:rPr>
            </a:br>
            <a:r>
              <a:rPr lang="en-US" sz="5400" dirty="0">
                <a:solidFill>
                  <a:schemeClr val="bg1"/>
                </a:solidFill>
                <a:effectLst>
                  <a:glow rad="101600">
                    <a:schemeClr val="accent1">
                      <a:satMod val="175000"/>
                      <a:alpha val="40000"/>
                    </a:schemeClr>
                  </a:glow>
                  <a:outerShdw blurRad="63500" sx="102000" sy="102000" algn="ctr" rotWithShape="0">
                    <a:prstClr val="black">
                      <a:alpha val="40000"/>
                    </a:prstClr>
                  </a:outerShdw>
                </a:effectLst>
                <a:latin typeface="Impact" panose="020B0806030902050204" pitchFamily="34" charset="0"/>
              </a:rPr>
              <a:t>GSM &amp; GPS</a:t>
            </a:r>
            <a:br>
              <a:rPr lang="en-US" sz="5400" dirty="0">
                <a:solidFill>
                  <a:schemeClr val="bg1"/>
                </a:solidFill>
                <a:effectLst>
                  <a:glow rad="101600">
                    <a:schemeClr val="accent1">
                      <a:satMod val="175000"/>
                      <a:alpha val="40000"/>
                    </a:schemeClr>
                  </a:glow>
                  <a:outerShdw blurRad="63500" sx="102000" sy="102000" algn="ctr" rotWithShape="0">
                    <a:prstClr val="black">
                      <a:alpha val="40000"/>
                    </a:prstClr>
                  </a:outerShdw>
                </a:effectLst>
                <a:latin typeface="Impact" panose="020B0806030902050204" pitchFamily="34" charset="0"/>
              </a:rPr>
            </a:br>
            <a:r>
              <a:rPr lang="en-US" sz="5400" dirty="0">
                <a:solidFill>
                  <a:schemeClr val="bg1"/>
                </a:solidFill>
                <a:effectLst>
                  <a:glow rad="101600">
                    <a:schemeClr val="accent1">
                      <a:satMod val="175000"/>
                      <a:alpha val="40000"/>
                    </a:schemeClr>
                  </a:glow>
                  <a:outerShdw blurRad="63500" sx="102000" sy="102000" algn="ctr" rotWithShape="0">
                    <a:prstClr val="black">
                      <a:alpha val="40000"/>
                    </a:prstClr>
                  </a:outerShdw>
                </a:effectLst>
                <a:latin typeface="Impact" panose="020B0806030902050204" pitchFamily="34" charset="0"/>
              </a:rPr>
              <a:t>with Fingerprint Verification</a:t>
            </a:r>
          </a:p>
        </p:txBody>
      </p:sp>
      <p:sp>
        <p:nvSpPr>
          <p:cNvPr id="39" name="Subtitle 2">
            <a:extLst>
              <a:ext uri="{FF2B5EF4-FFF2-40B4-BE49-F238E27FC236}">
                <a16:creationId xmlns:a16="http://schemas.microsoft.com/office/drawing/2014/main" id="{2663ADBB-677D-4A5F-966B-FFBF4694D229}"/>
              </a:ext>
            </a:extLst>
          </p:cNvPr>
          <p:cNvSpPr txBox="1">
            <a:spLocks/>
          </p:cNvSpPr>
          <p:nvPr/>
        </p:nvSpPr>
        <p:spPr>
          <a:xfrm>
            <a:off x="460965" y="4978544"/>
            <a:ext cx="11270066" cy="1615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dirty="0">
                <a:solidFill>
                  <a:schemeClr val="bg1"/>
                </a:solidFill>
                <a:effectLst>
                  <a:glow rad="101600">
                    <a:schemeClr val="accent1">
                      <a:satMod val="175000"/>
                      <a:alpha val="40000"/>
                    </a:schemeClr>
                  </a:glow>
                  <a:outerShdw blurRad="63500" sx="102000" sy="102000" algn="ctr" rotWithShape="0">
                    <a:prstClr val="black">
                      <a:alpha val="40000"/>
                    </a:prstClr>
                  </a:outerShdw>
                </a:effectLst>
                <a:latin typeface="Impact" panose="020B0806030902050204" pitchFamily="34" charset="0"/>
              </a:rPr>
              <a:t>NIMALAN A/L GUNALAN          1106161002          </a:t>
            </a:r>
          </a:p>
          <a:p>
            <a:pPr marL="0" indent="0" algn="ctr">
              <a:lnSpc>
                <a:spcPct val="100000"/>
              </a:lnSpc>
              <a:buNone/>
            </a:pPr>
            <a:r>
              <a:rPr lang="en-US" dirty="0">
                <a:solidFill>
                  <a:schemeClr val="bg1"/>
                </a:solidFill>
                <a:effectLst>
                  <a:glow rad="101600">
                    <a:schemeClr val="accent1">
                      <a:satMod val="175000"/>
                      <a:alpha val="40000"/>
                    </a:schemeClr>
                  </a:glow>
                  <a:outerShdw blurRad="63500" sx="102000" sy="102000" algn="ctr" rotWithShape="0">
                    <a:prstClr val="black">
                      <a:alpha val="40000"/>
                    </a:prstClr>
                  </a:outerShdw>
                </a:effectLst>
                <a:latin typeface="Impact" panose="020B0806030902050204" pitchFamily="34" charset="0"/>
              </a:rPr>
              <a:t>BACHELOR OF COMPUTER ENGINEERING (HONS)</a:t>
            </a:r>
          </a:p>
        </p:txBody>
      </p:sp>
      <p:sp>
        <p:nvSpPr>
          <p:cNvPr id="40" name="Title 1">
            <a:extLst>
              <a:ext uri="{FF2B5EF4-FFF2-40B4-BE49-F238E27FC236}">
                <a16:creationId xmlns:a16="http://schemas.microsoft.com/office/drawing/2014/main" id="{A020CC29-4F36-4B07-B4A3-62D8A63A002B}"/>
              </a:ext>
            </a:extLst>
          </p:cNvPr>
          <p:cNvSpPr txBox="1">
            <a:spLocks/>
          </p:cNvSpPr>
          <p:nvPr/>
        </p:nvSpPr>
        <p:spPr>
          <a:xfrm>
            <a:off x="1218406" y="654343"/>
            <a:ext cx="9755187" cy="713064"/>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8000" kern="1200" cap="all" baseline="0">
                <a:solidFill>
                  <a:schemeClr val="accent1"/>
                </a:solidFill>
                <a:effectLst/>
                <a:latin typeface="+mj-lt"/>
                <a:ea typeface="+mj-ea"/>
                <a:cs typeface="+mj-cs"/>
              </a:defRPr>
            </a:lvl1pPr>
          </a:lstStyle>
          <a:p>
            <a:pPr algn="ctr"/>
            <a:r>
              <a:rPr lang="en-US" sz="4800" dirty="0">
                <a:solidFill>
                  <a:schemeClr val="bg1"/>
                </a:solidFill>
                <a:effectLst>
                  <a:glow rad="101600">
                    <a:schemeClr val="accent1">
                      <a:satMod val="175000"/>
                      <a:alpha val="40000"/>
                    </a:schemeClr>
                  </a:glow>
                  <a:outerShdw blurRad="63500" sx="102000" sy="102000" algn="ctr" rotWithShape="0">
                    <a:prstClr val="black">
                      <a:alpha val="40000"/>
                    </a:prstClr>
                  </a:outerShdw>
                </a:effectLst>
                <a:latin typeface="Impact" panose="020B0806030902050204" pitchFamily="34" charset="0"/>
              </a:rPr>
              <a:t>Final year presentation</a:t>
            </a:r>
          </a:p>
        </p:txBody>
      </p:sp>
      <p:sp>
        <p:nvSpPr>
          <p:cNvPr id="13" name="Rectangle 12">
            <a:extLst>
              <a:ext uri="{FF2B5EF4-FFF2-40B4-BE49-F238E27FC236}">
                <a16:creationId xmlns:a16="http://schemas.microsoft.com/office/drawing/2014/main" id="{268699BB-DC1E-4418-91BB-272BA838E08A}"/>
              </a:ext>
            </a:extLst>
          </p:cNvPr>
          <p:cNvSpPr/>
          <p:nvPr/>
        </p:nvSpPr>
        <p:spPr>
          <a:xfrm>
            <a:off x="3796875" y="6132216"/>
            <a:ext cx="4598246" cy="461665"/>
          </a:xfrm>
          <a:prstGeom prst="rect">
            <a:avLst/>
          </a:prstGeom>
        </p:spPr>
        <p:txBody>
          <a:bodyPr wrap="none">
            <a:spAutoFit/>
          </a:bodyPr>
          <a:lstStyle/>
          <a:p>
            <a:pPr algn="ctr"/>
            <a:r>
              <a:rPr lang="en-US" sz="2400" dirty="0">
                <a:solidFill>
                  <a:schemeClr val="bg1"/>
                </a:solidFill>
                <a:effectLst>
                  <a:glow rad="101600">
                    <a:schemeClr val="accent1">
                      <a:satMod val="175000"/>
                      <a:alpha val="40000"/>
                    </a:schemeClr>
                  </a:glow>
                  <a:outerShdw blurRad="63500" sx="102000" sy="102000" algn="ctr" rotWithShape="0">
                    <a:prstClr val="black">
                      <a:alpha val="40000"/>
                    </a:prstClr>
                  </a:outerShdw>
                </a:effectLst>
                <a:latin typeface="Impact" panose="020B0806030902050204" pitchFamily="34" charset="0"/>
              </a:rPr>
              <a:t>Supervisor : Ms. Aparna </a:t>
            </a:r>
            <a:r>
              <a:rPr lang="en-US" sz="2400" dirty="0" err="1">
                <a:solidFill>
                  <a:schemeClr val="bg1"/>
                </a:solidFill>
                <a:effectLst>
                  <a:glow rad="101600">
                    <a:schemeClr val="accent1">
                      <a:satMod val="175000"/>
                      <a:alpha val="40000"/>
                    </a:schemeClr>
                  </a:glow>
                  <a:outerShdw blurRad="63500" sx="102000" sy="102000" algn="ctr" rotWithShape="0">
                    <a:prstClr val="black">
                      <a:alpha val="40000"/>
                    </a:prstClr>
                  </a:outerShdw>
                </a:effectLst>
                <a:latin typeface="Impact" panose="020B0806030902050204" pitchFamily="34" charset="0"/>
              </a:rPr>
              <a:t>Vyakarnam</a:t>
            </a:r>
            <a:endParaRPr lang="en-US" sz="2400" dirty="0">
              <a:solidFill>
                <a:schemeClr val="bg1"/>
              </a:solidFill>
              <a:effectLst>
                <a:glow rad="101600">
                  <a:schemeClr val="accent1">
                    <a:satMod val="175000"/>
                    <a:alpha val="40000"/>
                  </a:schemeClr>
                </a:glow>
                <a:outerShdw blurRad="63500" sx="102000" sy="102000" algn="ctr"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2178149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3.2 System design</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1700" dirty="0">
                <a:solidFill>
                  <a:schemeClr val="bg1"/>
                </a:solidFill>
                <a:latin typeface="Century Gothic (Body)"/>
              </a:rPr>
              <a:t>An </a:t>
            </a:r>
            <a:r>
              <a:rPr lang="en-US" sz="1800" b="1" dirty="0">
                <a:solidFill>
                  <a:schemeClr val="bg1"/>
                </a:solidFill>
                <a:latin typeface="Century Gothic (Body)"/>
              </a:rPr>
              <a:t>Adafruit fingerprint scanner </a:t>
            </a:r>
            <a:r>
              <a:rPr lang="en-US" sz="1700" dirty="0">
                <a:solidFill>
                  <a:schemeClr val="bg1"/>
                </a:solidFill>
                <a:latin typeface="Century Gothic (Body)"/>
              </a:rPr>
              <a:t>is used to scan the fingerprints in this project. </a:t>
            </a:r>
          </a:p>
          <a:p>
            <a:pPr>
              <a:lnSpc>
                <a:spcPct val="150000"/>
              </a:lnSpc>
              <a:buFont typeface="Wingdings" panose="05000000000000000000" pitchFamily="2" charset="2"/>
              <a:buChar char="Ø"/>
            </a:pPr>
            <a:r>
              <a:rPr lang="en-US" sz="1700" dirty="0">
                <a:solidFill>
                  <a:schemeClr val="bg1"/>
                </a:solidFill>
                <a:latin typeface="Century Gothic (Body)"/>
              </a:rPr>
              <a:t>This module also comes with a flash memory which can store up to 120 images. </a:t>
            </a:r>
          </a:p>
          <a:p>
            <a:pPr>
              <a:lnSpc>
                <a:spcPct val="150000"/>
              </a:lnSpc>
              <a:buFont typeface="Wingdings" panose="05000000000000000000" pitchFamily="2" charset="2"/>
              <a:buChar char="Ø"/>
            </a:pPr>
            <a:r>
              <a:rPr lang="en-US" sz="1700" dirty="0">
                <a:solidFill>
                  <a:schemeClr val="bg1"/>
                </a:solidFill>
                <a:latin typeface="Century Gothic (Body)"/>
              </a:rPr>
              <a:t>Hence, it reduces the memory consumption of the Arduino microcontroller. </a:t>
            </a:r>
          </a:p>
          <a:p>
            <a:pPr>
              <a:lnSpc>
                <a:spcPct val="150000"/>
              </a:lnSpc>
              <a:buFont typeface="Wingdings" panose="05000000000000000000" pitchFamily="2" charset="2"/>
              <a:buChar char="Ø"/>
            </a:pPr>
            <a:r>
              <a:rPr lang="en-US" sz="1700" dirty="0">
                <a:solidFill>
                  <a:schemeClr val="bg1"/>
                </a:solidFill>
                <a:latin typeface="Century Gothic (Body)"/>
              </a:rPr>
              <a:t>This device is used for fingerprint enrolment and verification purposes.</a:t>
            </a:r>
          </a:p>
          <a:p>
            <a:pPr>
              <a:lnSpc>
                <a:spcPct val="150000"/>
              </a:lnSpc>
              <a:buFont typeface="Wingdings" panose="05000000000000000000" pitchFamily="2" charset="2"/>
              <a:buChar char="Ø"/>
            </a:pPr>
            <a:r>
              <a:rPr lang="en-US" sz="1700" dirty="0">
                <a:solidFill>
                  <a:schemeClr val="bg1"/>
                </a:solidFill>
                <a:latin typeface="Century Gothic (Body)"/>
              </a:rPr>
              <a:t>This project also includes a </a:t>
            </a:r>
            <a:r>
              <a:rPr lang="en-US" sz="1800" b="1" dirty="0">
                <a:solidFill>
                  <a:schemeClr val="bg1"/>
                </a:solidFill>
                <a:latin typeface="Century Gothic (Body)"/>
              </a:rPr>
              <a:t>4x5 keypad</a:t>
            </a:r>
            <a:r>
              <a:rPr lang="en-US" sz="1700" dirty="0">
                <a:solidFill>
                  <a:schemeClr val="bg1"/>
                </a:solidFill>
                <a:latin typeface="Century Gothic (Body)"/>
              </a:rPr>
              <a:t> which contains numeric values 0 to 9 and signs of ‘F1’, ‘F2’, ‘#’, ‘*’, ‘↑’, ‘↓’, ‘←’, ‘→’, ‘Esc’, and ‘Ent’.</a:t>
            </a:r>
          </a:p>
          <a:p>
            <a:pPr>
              <a:lnSpc>
                <a:spcPct val="150000"/>
              </a:lnSpc>
              <a:buFont typeface="Wingdings" panose="05000000000000000000" pitchFamily="2" charset="2"/>
              <a:buChar char="Ø"/>
            </a:pPr>
            <a:r>
              <a:rPr lang="en-US" sz="1700" dirty="0">
                <a:solidFill>
                  <a:schemeClr val="bg1"/>
                </a:solidFill>
                <a:latin typeface="Century Gothic (Body)"/>
              </a:rPr>
              <a:t> This keypad is mainly included to authenticate unauthorized users by entering the systems PIN code.</a:t>
            </a:r>
          </a:p>
        </p:txBody>
      </p:sp>
    </p:spTree>
    <p:extLst>
      <p:ext uri="{BB962C8B-B14F-4D97-AF65-F5344CB8AC3E}">
        <p14:creationId xmlns:p14="http://schemas.microsoft.com/office/powerpoint/2010/main" val="23779749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3.2 System design</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1800" b="1" dirty="0">
                <a:solidFill>
                  <a:schemeClr val="bg1"/>
                </a:solidFill>
                <a:latin typeface="Century Gothic (Body)"/>
              </a:rPr>
              <a:t>LCD </a:t>
            </a:r>
            <a:r>
              <a:rPr lang="en-US" sz="1700" dirty="0">
                <a:solidFill>
                  <a:schemeClr val="bg1"/>
                </a:solidFill>
                <a:latin typeface="Century Gothic (Body)"/>
              </a:rPr>
              <a:t>is used to display the instructions and comment for the user.</a:t>
            </a:r>
          </a:p>
          <a:p>
            <a:pPr>
              <a:lnSpc>
                <a:spcPct val="150000"/>
              </a:lnSpc>
              <a:buFont typeface="Wingdings" panose="05000000000000000000" pitchFamily="2" charset="2"/>
              <a:buChar char="Ø"/>
            </a:pPr>
            <a:r>
              <a:rPr lang="en-US" sz="1700" dirty="0">
                <a:solidFill>
                  <a:schemeClr val="bg1"/>
                </a:solidFill>
                <a:latin typeface="Century Gothic (Body)"/>
              </a:rPr>
              <a:t>By having this display in the system, the user will be able to use the system more easily.</a:t>
            </a:r>
          </a:p>
          <a:p>
            <a:pPr>
              <a:lnSpc>
                <a:spcPct val="150000"/>
              </a:lnSpc>
              <a:buFont typeface="Wingdings" panose="05000000000000000000" pitchFamily="2" charset="2"/>
              <a:buChar char="Ø"/>
            </a:pPr>
            <a:endParaRPr lang="en-US" sz="1700" dirty="0">
              <a:solidFill>
                <a:schemeClr val="bg1"/>
              </a:solidFill>
              <a:latin typeface="Century Gothic (Body)"/>
            </a:endParaRPr>
          </a:p>
          <a:p>
            <a:pPr>
              <a:lnSpc>
                <a:spcPct val="150000"/>
              </a:lnSpc>
              <a:buFont typeface="Wingdings" panose="05000000000000000000" pitchFamily="2" charset="2"/>
              <a:buChar char="Ø"/>
            </a:pPr>
            <a:endParaRPr lang="en-US" sz="1700" dirty="0">
              <a:solidFill>
                <a:schemeClr val="bg1"/>
              </a:solidFill>
              <a:latin typeface="Century Gothic (Body)"/>
            </a:endParaRPr>
          </a:p>
          <a:p>
            <a:pPr>
              <a:lnSpc>
                <a:spcPct val="150000"/>
              </a:lnSpc>
              <a:buFont typeface="Wingdings" panose="05000000000000000000" pitchFamily="2" charset="2"/>
              <a:buChar char="Ø"/>
            </a:pPr>
            <a:r>
              <a:rPr lang="en-US" sz="1700" dirty="0">
                <a:solidFill>
                  <a:schemeClr val="bg1"/>
                </a:solidFill>
                <a:latin typeface="Century Gothic (Body)"/>
              </a:rPr>
              <a:t>As a back-up plan, a </a:t>
            </a:r>
            <a:r>
              <a:rPr lang="en-US" sz="1800" b="1" dirty="0">
                <a:solidFill>
                  <a:schemeClr val="bg1"/>
                </a:solidFill>
                <a:latin typeface="Century Gothic (Body)"/>
              </a:rPr>
              <a:t>12 volts battery pack </a:t>
            </a:r>
            <a:r>
              <a:rPr lang="en-US" sz="1700" dirty="0">
                <a:solidFill>
                  <a:schemeClr val="bg1"/>
                </a:solidFill>
                <a:latin typeface="Century Gothic (Body)"/>
              </a:rPr>
              <a:t>is attached to the system in case the main power supply fails. </a:t>
            </a:r>
          </a:p>
          <a:p>
            <a:pPr>
              <a:lnSpc>
                <a:spcPct val="150000"/>
              </a:lnSpc>
              <a:buFont typeface="Wingdings" panose="05000000000000000000" pitchFamily="2" charset="2"/>
              <a:buChar char="Ø"/>
            </a:pPr>
            <a:r>
              <a:rPr lang="en-US" sz="1700" dirty="0">
                <a:solidFill>
                  <a:schemeClr val="bg1"/>
                </a:solidFill>
                <a:latin typeface="Century Gothic (Body)"/>
              </a:rPr>
              <a:t>Since the main power source connected to the system to power it up these batteries will not be used and only be as a standby. </a:t>
            </a:r>
          </a:p>
        </p:txBody>
      </p:sp>
    </p:spTree>
    <p:extLst>
      <p:ext uri="{BB962C8B-B14F-4D97-AF65-F5344CB8AC3E}">
        <p14:creationId xmlns:p14="http://schemas.microsoft.com/office/powerpoint/2010/main" val="41008108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a:solidFill>
                  <a:schemeClr val="bg1"/>
                </a:solidFill>
                <a:latin typeface="Impact" panose="020B0806030902050204" pitchFamily="34" charset="0"/>
              </a:rPr>
              <a:t>3.2 System design</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446524" y="1620384"/>
            <a:ext cx="5798905" cy="569232"/>
          </a:xfrm>
        </p:spPr>
        <p:txBody>
          <a:bodyPr>
            <a:normAutofit fontScale="92500"/>
          </a:bodyPr>
          <a:lstStyle/>
          <a:p>
            <a:pPr>
              <a:lnSpc>
                <a:spcPct val="150000"/>
              </a:lnSpc>
              <a:buFont typeface="Wingdings" panose="05000000000000000000" pitchFamily="2" charset="2"/>
              <a:buChar char="Ø"/>
            </a:pPr>
            <a:r>
              <a:rPr lang="en-US" sz="2000" dirty="0">
                <a:solidFill>
                  <a:schemeClr val="bg1"/>
                </a:solidFill>
                <a:latin typeface="Century Gothic (Body)"/>
              </a:rPr>
              <a:t>Use Case Diagram: Vehicle Anti-theft System</a:t>
            </a:r>
          </a:p>
        </p:txBody>
      </p:sp>
      <p:pic>
        <p:nvPicPr>
          <p:cNvPr id="3" name="Picture 2">
            <a:extLst>
              <a:ext uri="{FF2B5EF4-FFF2-40B4-BE49-F238E27FC236}">
                <a16:creationId xmlns:a16="http://schemas.microsoft.com/office/drawing/2014/main" id="{0F3E5FBD-3DBB-4187-B567-D7FCAF246198}"/>
              </a:ext>
            </a:extLst>
          </p:cNvPr>
          <p:cNvPicPr>
            <a:picLocks noChangeAspect="1"/>
          </p:cNvPicPr>
          <p:nvPr/>
        </p:nvPicPr>
        <p:blipFill>
          <a:blip r:embed="rId2"/>
          <a:stretch>
            <a:fillRect/>
          </a:stretch>
        </p:blipFill>
        <p:spPr>
          <a:xfrm>
            <a:off x="6154519" y="0"/>
            <a:ext cx="5605870" cy="6858000"/>
          </a:xfrm>
          <a:prstGeom prst="rect">
            <a:avLst/>
          </a:prstGeom>
          <a:solidFill>
            <a:schemeClr val="bg1"/>
          </a:solidFill>
        </p:spPr>
      </p:pic>
      <p:sp>
        <p:nvSpPr>
          <p:cNvPr id="6" name="Rectangle 5">
            <a:extLst>
              <a:ext uri="{FF2B5EF4-FFF2-40B4-BE49-F238E27FC236}">
                <a16:creationId xmlns:a16="http://schemas.microsoft.com/office/drawing/2014/main" id="{08CF3363-59EA-4803-A71F-87F31DD826B5}"/>
              </a:ext>
            </a:extLst>
          </p:cNvPr>
          <p:cNvSpPr/>
          <p:nvPr/>
        </p:nvSpPr>
        <p:spPr>
          <a:xfrm>
            <a:off x="11577062" y="0"/>
            <a:ext cx="61493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272143-5422-4B73-A130-8875178E6BE8}"/>
              </a:ext>
            </a:extLst>
          </p:cNvPr>
          <p:cNvSpPr/>
          <p:nvPr/>
        </p:nvSpPr>
        <p:spPr>
          <a:xfrm>
            <a:off x="7620000" y="91441"/>
            <a:ext cx="3957062" cy="67665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8299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a:solidFill>
                  <a:schemeClr val="bg1"/>
                </a:solidFill>
                <a:latin typeface="Impact" panose="020B0806030902050204" pitchFamily="34" charset="0"/>
              </a:rPr>
              <a:t>3.2 System design</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446524" y="1620384"/>
            <a:ext cx="5798905" cy="569232"/>
          </a:xfrm>
        </p:spPr>
        <p:txBody>
          <a:bodyPr>
            <a:normAutofit/>
          </a:bodyPr>
          <a:lstStyle/>
          <a:p>
            <a:pPr>
              <a:lnSpc>
                <a:spcPct val="150000"/>
              </a:lnSpc>
              <a:buFont typeface="Wingdings" panose="05000000000000000000" pitchFamily="2" charset="2"/>
              <a:buChar char="Ø"/>
            </a:pPr>
            <a:r>
              <a:rPr lang="en-US" sz="2000" dirty="0">
                <a:solidFill>
                  <a:schemeClr val="bg1"/>
                </a:solidFill>
                <a:latin typeface="Century Gothic (Body)"/>
              </a:rPr>
              <a:t>Flowchart: Vehicle Anti-Theft System</a:t>
            </a:r>
          </a:p>
        </p:txBody>
      </p:sp>
      <p:pic>
        <p:nvPicPr>
          <p:cNvPr id="6" name="Picture 5" descr="A close up of a map&#10;&#10;Description automatically generated">
            <a:extLst>
              <a:ext uri="{FF2B5EF4-FFF2-40B4-BE49-F238E27FC236}">
                <a16:creationId xmlns:a16="http://schemas.microsoft.com/office/drawing/2014/main" id="{3A02074A-2BAE-4F22-8ABC-3FBC007E9B14}"/>
              </a:ext>
            </a:extLst>
          </p:cNvPr>
          <p:cNvPicPr/>
          <p:nvPr/>
        </p:nvPicPr>
        <p:blipFill>
          <a:blip r:embed="rId2">
            <a:extLst>
              <a:ext uri="{28A0092B-C50C-407E-A947-70E740481C1C}">
                <a14:useLocalDpi xmlns:a14="http://schemas.microsoft.com/office/drawing/2010/main" val="0"/>
              </a:ext>
            </a:extLst>
          </a:blip>
          <a:stretch>
            <a:fillRect/>
          </a:stretch>
        </p:blipFill>
        <p:spPr>
          <a:xfrm>
            <a:off x="5506948" y="0"/>
            <a:ext cx="6685052" cy="6858000"/>
          </a:xfrm>
          <a:prstGeom prst="rect">
            <a:avLst/>
          </a:prstGeom>
        </p:spPr>
      </p:pic>
    </p:spTree>
    <p:extLst>
      <p:ext uri="{BB962C8B-B14F-4D97-AF65-F5344CB8AC3E}">
        <p14:creationId xmlns:p14="http://schemas.microsoft.com/office/powerpoint/2010/main" val="33540379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FEF83A-A46C-4832-BB0F-E5ABEF98ACF2}"/>
              </a:ext>
            </a:extLst>
          </p:cNvPr>
          <p:cNvSpPr/>
          <p:nvPr/>
        </p:nvSpPr>
        <p:spPr>
          <a:xfrm>
            <a:off x="2075380" y="1684962"/>
            <a:ext cx="8090241" cy="439733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3.3 System Architecture</a:t>
            </a:r>
            <a:endParaRPr lang="en-US" sz="4000" dirty="0">
              <a:solidFill>
                <a:schemeClr val="bg1"/>
              </a:solidFill>
              <a:latin typeface="Impact" panose="020B0806030902050204" pitchFamily="34" charset="0"/>
            </a:endParaRPr>
          </a:p>
        </p:txBody>
      </p:sp>
      <p:pic>
        <p:nvPicPr>
          <p:cNvPr id="6" name="Picture 5">
            <a:extLst>
              <a:ext uri="{FF2B5EF4-FFF2-40B4-BE49-F238E27FC236}">
                <a16:creationId xmlns:a16="http://schemas.microsoft.com/office/drawing/2014/main" id="{EDA266B1-887F-47DF-8880-53824EF674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4" r="12290"/>
          <a:stretch/>
        </p:blipFill>
        <p:spPr bwMode="auto">
          <a:xfrm>
            <a:off x="2188395" y="1920989"/>
            <a:ext cx="7089829" cy="4145323"/>
          </a:xfrm>
          <a:prstGeom prst="rect">
            <a:avLst/>
          </a:prstGeom>
          <a:noFill/>
        </p:spPr>
      </p:pic>
      <p:pic>
        <p:nvPicPr>
          <p:cNvPr id="1030" name="Picture 6" descr="Image result for led symbol png">
            <a:extLst>
              <a:ext uri="{FF2B5EF4-FFF2-40B4-BE49-F238E27FC236}">
                <a16:creationId xmlns:a16="http://schemas.microsoft.com/office/drawing/2014/main" id="{0F3F0737-7C16-4D50-AA05-60BE3CE5FB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1400">
                        <a14:foregroundMark x1="91400" y1="57333" x2="91400" y2="57333"/>
                        <a14:foregroundMark x1="60400" y1="21667" x2="60400" y2="21667"/>
                        <a14:foregroundMark x1="65400" y1="28000" x2="65400" y2="28000"/>
                      </a14:backgroundRemoval>
                    </a14:imgEffect>
                  </a14:imgLayer>
                </a14:imgProps>
              </a:ext>
              <a:ext uri="{28A0092B-C50C-407E-A947-70E740481C1C}">
                <a14:useLocalDpi xmlns:a14="http://schemas.microsoft.com/office/drawing/2010/main" val="0"/>
              </a:ext>
            </a:extLst>
          </a:blip>
          <a:srcRect/>
          <a:stretch>
            <a:fillRect/>
          </a:stretch>
        </p:blipFill>
        <p:spPr bwMode="auto">
          <a:xfrm>
            <a:off x="9230245" y="2833413"/>
            <a:ext cx="840472" cy="5042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6695B0-08E9-4D1F-A833-FB4023596C6D}"/>
              </a:ext>
            </a:extLst>
          </p:cNvPr>
          <p:cNvSpPr txBox="1"/>
          <p:nvPr/>
        </p:nvSpPr>
        <p:spPr>
          <a:xfrm>
            <a:off x="9147537" y="3290500"/>
            <a:ext cx="1040235"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(Ignition coil)</a:t>
            </a:r>
          </a:p>
        </p:txBody>
      </p:sp>
      <p:sp>
        <p:nvSpPr>
          <p:cNvPr id="9" name="Content Placeholder 4">
            <a:extLst>
              <a:ext uri="{FF2B5EF4-FFF2-40B4-BE49-F238E27FC236}">
                <a16:creationId xmlns:a16="http://schemas.microsoft.com/office/drawing/2014/main" id="{83DEAD41-BB94-4870-8C9E-9DD283808FC2}"/>
              </a:ext>
            </a:extLst>
          </p:cNvPr>
          <p:cNvSpPr>
            <a:spLocks noGrp="1"/>
          </p:cNvSpPr>
          <p:nvPr>
            <p:ph idx="1"/>
          </p:nvPr>
        </p:nvSpPr>
        <p:spPr>
          <a:xfrm>
            <a:off x="3196547" y="6082301"/>
            <a:ext cx="5798905" cy="569232"/>
          </a:xfrm>
        </p:spPr>
        <p:txBody>
          <a:bodyPr>
            <a:normAutofit/>
          </a:bodyPr>
          <a:lstStyle/>
          <a:p>
            <a:pPr marL="0" indent="0" algn="ctr">
              <a:lnSpc>
                <a:spcPct val="150000"/>
              </a:lnSpc>
              <a:buNone/>
            </a:pPr>
            <a:r>
              <a:rPr lang="en-US" sz="1600" dirty="0">
                <a:solidFill>
                  <a:schemeClr val="bg1"/>
                </a:solidFill>
                <a:latin typeface="Century Gothic (Body)"/>
              </a:rPr>
              <a:t>Block Diagram: Vehicle Anti-theft System</a:t>
            </a:r>
          </a:p>
        </p:txBody>
      </p:sp>
    </p:spTree>
    <p:extLst>
      <p:ext uri="{BB962C8B-B14F-4D97-AF65-F5344CB8AC3E}">
        <p14:creationId xmlns:p14="http://schemas.microsoft.com/office/powerpoint/2010/main" val="23290962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3.3.1 Required Hardware Components</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lnSpcReduction="10000"/>
          </a:bodyPr>
          <a:lstStyle/>
          <a:p>
            <a:pPr marL="514350" indent="-514350">
              <a:lnSpc>
                <a:spcPct val="114000"/>
              </a:lnSpc>
              <a:buFont typeface="+mj-lt"/>
              <a:buAutoNum type="arabicPeriod"/>
            </a:pPr>
            <a:r>
              <a:rPr lang="en-US" sz="1600" dirty="0">
                <a:solidFill>
                  <a:schemeClr val="bg1"/>
                </a:solidFill>
                <a:latin typeface="Century Gothic (Body)"/>
              </a:rPr>
              <a:t>Arduino Mega</a:t>
            </a:r>
          </a:p>
          <a:p>
            <a:pPr marL="514350" indent="-514350">
              <a:lnSpc>
                <a:spcPct val="114000"/>
              </a:lnSpc>
              <a:buFont typeface="+mj-lt"/>
              <a:buAutoNum type="arabicPeriod"/>
            </a:pPr>
            <a:r>
              <a:rPr lang="en-US" sz="1600" dirty="0">
                <a:solidFill>
                  <a:schemeClr val="bg1"/>
                </a:solidFill>
                <a:latin typeface="Century Gothic (Body)"/>
              </a:rPr>
              <a:t>GSM SIM808 module	</a:t>
            </a:r>
          </a:p>
          <a:p>
            <a:pPr marL="514350" indent="-514350">
              <a:lnSpc>
                <a:spcPct val="114000"/>
              </a:lnSpc>
              <a:buFont typeface="+mj-lt"/>
              <a:buAutoNum type="arabicPeriod"/>
            </a:pPr>
            <a:r>
              <a:rPr lang="en-US" sz="1600" dirty="0">
                <a:solidFill>
                  <a:schemeClr val="bg1"/>
                </a:solidFill>
                <a:latin typeface="Century Gothic (Body)"/>
              </a:rPr>
              <a:t>Fingerprint Scanner</a:t>
            </a:r>
          </a:p>
          <a:p>
            <a:pPr marL="514350" indent="-514350">
              <a:lnSpc>
                <a:spcPct val="114000"/>
              </a:lnSpc>
              <a:buFont typeface="+mj-lt"/>
              <a:buAutoNum type="arabicPeriod"/>
            </a:pPr>
            <a:r>
              <a:rPr lang="en-US" sz="1600" dirty="0">
                <a:solidFill>
                  <a:schemeClr val="bg1"/>
                </a:solidFill>
                <a:latin typeface="Century Gothic (Body)"/>
              </a:rPr>
              <a:t>5V Relay (x2)</a:t>
            </a:r>
          </a:p>
          <a:p>
            <a:pPr marL="514350" indent="-514350">
              <a:lnSpc>
                <a:spcPct val="114000"/>
              </a:lnSpc>
              <a:buFont typeface="+mj-lt"/>
              <a:buAutoNum type="arabicPeriod"/>
            </a:pPr>
            <a:r>
              <a:rPr lang="en-US" sz="1600" dirty="0">
                <a:solidFill>
                  <a:schemeClr val="bg1"/>
                </a:solidFill>
                <a:latin typeface="Century Gothic (Body)"/>
              </a:rPr>
              <a:t>12V Relay (x2)</a:t>
            </a:r>
          </a:p>
          <a:p>
            <a:pPr marL="514350" indent="-514350">
              <a:lnSpc>
                <a:spcPct val="114000"/>
              </a:lnSpc>
              <a:buFont typeface="+mj-lt"/>
              <a:buAutoNum type="arabicPeriod"/>
            </a:pPr>
            <a:r>
              <a:rPr lang="en-US" sz="1600" dirty="0">
                <a:solidFill>
                  <a:schemeClr val="bg1"/>
                </a:solidFill>
                <a:latin typeface="Century Gothic (Body)"/>
              </a:rPr>
              <a:t>Keypad</a:t>
            </a:r>
          </a:p>
          <a:p>
            <a:pPr marL="514350" indent="-514350">
              <a:lnSpc>
                <a:spcPct val="114000"/>
              </a:lnSpc>
              <a:buFont typeface="+mj-lt"/>
              <a:buAutoNum type="arabicPeriod"/>
            </a:pPr>
            <a:r>
              <a:rPr lang="en-US" sz="1600" dirty="0">
                <a:solidFill>
                  <a:schemeClr val="bg1"/>
                </a:solidFill>
                <a:latin typeface="Century Gothic (Body)"/>
              </a:rPr>
              <a:t>16x2 Liquid Crustal LCD Display</a:t>
            </a:r>
          </a:p>
          <a:p>
            <a:pPr marL="514350" indent="-514350">
              <a:lnSpc>
                <a:spcPct val="114000"/>
              </a:lnSpc>
              <a:buFont typeface="+mj-lt"/>
              <a:buAutoNum type="arabicPeriod"/>
            </a:pPr>
            <a:r>
              <a:rPr lang="en-US" sz="1600" dirty="0">
                <a:solidFill>
                  <a:schemeClr val="bg1"/>
                </a:solidFill>
                <a:latin typeface="Century Gothic (Body)"/>
              </a:rPr>
              <a:t>CD4081BE IC</a:t>
            </a:r>
          </a:p>
          <a:p>
            <a:pPr marL="514350" indent="-514350">
              <a:lnSpc>
                <a:spcPct val="114000"/>
              </a:lnSpc>
              <a:buFont typeface="+mj-lt"/>
              <a:buAutoNum type="arabicPeriod"/>
            </a:pPr>
            <a:r>
              <a:rPr lang="en-US" sz="1600" dirty="0">
                <a:solidFill>
                  <a:schemeClr val="bg1"/>
                </a:solidFill>
                <a:latin typeface="Century Gothic (Body)"/>
              </a:rPr>
              <a:t>LM 7805 Voltage Regulator</a:t>
            </a:r>
          </a:p>
          <a:p>
            <a:pPr marL="514350" indent="-514350">
              <a:lnSpc>
                <a:spcPct val="114000"/>
              </a:lnSpc>
              <a:buFont typeface="+mj-lt"/>
              <a:buAutoNum type="arabicPeriod"/>
            </a:pPr>
            <a:r>
              <a:rPr lang="en-US" sz="1600" dirty="0">
                <a:solidFill>
                  <a:schemeClr val="bg1"/>
                </a:solidFill>
                <a:latin typeface="Century Gothic (Body)"/>
              </a:rPr>
              <a:t>L7812CV Voltage Regulator</a:t>
            </a:r>
          </a:p>
          <a:p>
            <a:pPr marL="514350" indent="-514350">
              <a:lnSpc>
                <a:spcPct val="114000"/>
              </a:lnSpc>
              <a:buFont typeface="+mj-lt"/>
              <a:buAutoNum type="arabicPeriod"/>
            </a:pPr>
            <a:r>
              <a:rPr lang="en-US" sz="1600" dirty="0">
                <a:solidFill>
                  <a:schemeClr val="bg1"/>
                </a:solidFill>
                <a:latin typeface="Century Gothic (Body)"/>
              </a:rPr>
              <a:t>AMS1117 Voltage Regulator</a:t>
            </a:r>
          </a:p>
        </p:txBody>
      </p:sp>
    </p:spTree>
    <p:extLst>
      <p:ext uri="{BB962C8B-B14F-4D97-AF65-F5344CB8AC3E}">
        <p14:creationId xmlns:p14="http://schemas.microsoft.com/office/powerpoint/2010/main" val="36934556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3.3.2 Required Software</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200000"/>
              </a:lnSpc>
            </a:pPr>
            <a:r>
              <a:rPr lang="en-US" sz="2000" dirty="0">
                <a:solidFill>
                  <a:schemeClr val="bg1"/>
                </a:solidFill>
                <a:latin typeface="Century Gothic (Body)"/>
              </a:rPr>
              <a:t>Arduino IDE</a:t>
            </a:r>
          </a:p>
          <a:p>
            <a:pPr>
              <a:lnSpc>
                <a:spcPct val="200000"/>
              </a:lnSpc>
            </a:pPr>
            <a:r>
              <a:rPr lang="en-US" sz="2000" dirty="0">
                <a:solidFill>
                  <a:schemeClr val="bg1"/>
                </a:solidFill>
                <a:latin typeface="Century Gothic (Body)"/>
              </a:rPr>
              <a:t>C/C++ Programming Language</a:t>
            </a:r>
          </a:p>
        </p:txBody>
      </p:sp>
    </p:spTree>
    <p:extLst>
      <p:ext uri="{BB962C8B-B14F-4D97-AF65-F5344CB8AC3E}">
        <p14:creationId xmlns:p14="http://schemas.microsoft.com/office/powerpoint/2010/main" val="26528435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C8E8-73F2-4794-8B79-7E6650F1D311}"/>
              </a:ext>
            </a:extLst>
          </p:cNvPr>
          <p:cNvSpPr txBox="1">
            <a:spLocks/>
          </p:cNvSpPr>
          <p:nvPr/>
        </p:nvSpPr>
        <p:spPr>
          <a:xfrm>
            <a:off x="3883203" y="2966663"/>
            <a:ext cx="5475273" cy="924674"/>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Impact" panose="020B0806030902050204" pitchFamily="34" charset="0"/>
              </a:rPr>
              <a:t>IMPLEMENTATION</a:t>
            </a:r>
          </a:p>
          <a:p>
            <a:pPr lvl="0" algn="ctr">
              <a:defRPr/>
            </a:pPr>
            <a:r>
              <a:rPr lang="en-US" sz="60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Impact" panose="020B0806030902050204" pitchFamily="34" charset="0"/>
              </a:rPr>
              <a:t>AND RESULT</a:t>
            </a:r>
            <a:endParaRPr kumimoji="0" lang="en-US" sz="6000" b="0" i="0" u="none" strike="noStrike" kern="1200" cap="none" spc="0" normalizeH="0" baseline="0" noProof="0" dirty="0">
              <a:ln>
                <a:noFill/>
              </a:ln>
              <a:solidFill>
                <a:schemeClr val="bg1"/>
              </a:solidFill>
              <a:effectLst>
                <a:outerShdw blurRad="50800" dist="38100" dir="2700000" algn="tl" rotWithShape="0">
                  <a:prstClr val="black">
                    <a:alpha val="40000"/>
                  </a:prstClr>
                </a:outerShdw>
                <a:reflection blurRad="6350" stA="55000" endA="300" endPos="45500" dir="5400000" sy="-100000" algn="bl" rotWithShape="0"/>
              </a:effectLst>
              <a:uLnTx/>
              <a:uFillTx/>
              <a:latin typeface="Impact" panose="020B0806030902050204" pitchFamily="34" charset="0"/>
            </a:endParaRPr>
          </a:p>
        </p:txBody>
      </p:sp>
      <p:grpSp>
        <p:nvGrpSpPr>
          <p:cNvPr id="3" name="Group 2">
            <a:extLst>
              <a:ext uri="{FF2B5EF4-FFF2-40B4-BE49-F238E27FC236}">
                <a16:creationId xmlns:a16="http://schemas.microsoft.com/office/drawing/2014/main" id="{B861575D-4FC2-4C0F-B035-EC9168B079FC}"/>
              </a:ext>
            </a:extLst>
          </p:cNvPr>
          <p:cNvGrpSpPr/>
          <p:nvPr/>
        </p:nvGrpSpPr>
        <p:grpSpPr>
          <a:xfrm>
            <a:off x="2264595" y="2120758"/>
            <a:ext cx="1927260" cy="2616484"/>
            <a:chOff x="2151580" y="1965362"/>
            <a:chExt cx="1927260" cy="2616484"/>
          </a:xfrm>
        </p:grpSpPr>
        <p:sp>
          <p:nvSpPr>
            <p:cNvPr id="4" name="Title 1">
              <a:extLst>
                <a:ext uri="{FF2B5EF4-FFF2-40B4-BE49-F238E27FC236}">
                  <a16:creationId xmlns:a16="http://schemas.microsoft.com/office/drawing/2014/main" id="{28EDBDE3-53D8-4247-90D3-2DFF1E5C50A7}"/>
                </a:ext>
              </a:extLst>
            </p:cNvPr>
            <p:cNvSpPr txBox="1">
              <a:spLocks/>
            </p:cNvSpPr>
            <p:nvPr/>
          </p:nvSpPr>
          <p:spPr>
            <a:xfrm>
              <a:off x="2151580" y="2276154"/>
              <a:ext cx="1927260" cy="2305692"/>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15000" dirty="0">
                  <a:solidFill>
                    <a:schemeClr val="bg1"/>
                  </a:solidFill>
                  <a:effectLst>
                    <a:outerShdw blurRad="50800" dist="38100" dir="2700000" algn="tl" rotWithShape="0">
                      <a:prstClr val="black">
                        <a:alpha val="40000"/>
                      </a:prstClr>
                    </a:outerShdw>
                    <a:reflection blurRad="6350" stA="60000" endA="900" endPos="58000" dir="5400000" sy="-100000" algn="bl" rotWithShape="0"/>
                  </a:effectLst>
                  <a:latin typeface="Impact" panose="020B0806030902050204" pitchFamily="34" charset="0"/>
                </a:rPr>
                <a:t>4</a:t>
              </a:r>
              <a:endParaRPr kumimoji="0" lang="en-US" sz="15000" b="0" i="0" u="none" strike="noStrike" kern="1200" cap="none" spc="0" normalizeH="0" baseline="0" noProof="0" dirty="0">
                <a:ln>
                  <a:noFill/>
                </a:ln>
                <a:solidFill>
                  <a:schemeClr val="bg1"/>
                </a:solidFill>
                <a:effectLst>
                  <a:outerShdw blurRad="50800" dist="38100" dir="2700000" algn="tl" rotWithShape="0">
                    <a:prstClr val="black">
                      <a:alpha val="40000"/>
                    </a:prstClr>
                  </a:outerShdw>
                  <a:reflection blurRad="6350" stA="60000" endA="900" endPos="58000" dir="5400000" sy="-100000" algn="bl" rotWithShape="0"/>
                </a:effectLst>
                <a:uLnTx/>
                <a:uFillTx/>
                <a:latin typeface="Impact" panose="020B0806030902050204" pitchFamily="34" charset="0"/>
              </a:endParaRPr>
            </a:p>
          </p:txBody>
        </p:sp>
        <p:sp>
          <p:nvSpPr>
            <p:cNvPr id="5" name="Title 1">
              <a:extLst>
                <a:ext uri="{FF2B5EF4-FFF2-40B4-BE49-F238E27FC236}">
                  <a16:creationId xmlns:a16="http://schemas.microsoft.com/office/drawing/2014/main" id="{4E35F64F-59DB-40D6-9C45-2F217378984F}"/>
                </a:ext>
              </a:extLst>
            </p:cNvPr>
            <p:cNvSpPr txBox="1">
              <a:spLocks/>
            </p:cNvSpPr>
            <p:nvPr/>
          </p:nvSpPr>
          <p:spPr>
            <a:xfrm>
              <a:off x="2506896" y="1965362"/>
              <a:ext cx="1263292" cy="924674"/>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Impact" panose="020B0806030902050204" pitchFamily="34" charset="0"/>
                </a:rPr>
                <a:t>CHAPTER</a:t>
              </a:r>
            </a:p>
          </p:txBody>
        </p:sp>
      </p:grpSp>
    </p:spTree>
    <p:extLst>
      <p:ext uri="{BB962C8B-B14F-4D97-AF65-F5344CB8AC3E}">
        <p14:creationId xmlns:p14="http://schemas.microsoft.com/office/powerpoint/2010/main" val="4215667841"/>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4.2 Arduino Setup</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pPr>
            <a:r>
              <a:rPr lang="en-US" sz="2000" dirty="0">
                <a:solidFill>
                  <a:schemeClr val="bg1"/>
                </a:solidFill>
                <a:latin typeface="Century Gothic (Body)"/>
              </a:rPr>
              <a:t>Arduino IDE was installed in the computer which was used for programming the Arduino microprocessor. </a:t>
            </a:r>
          </a:p>
        </p:txBody>
      </p:sp>
      <p:sp>
        <p:nvSpPr>
          <p:cNvPr id="6" name="Rectangle 5">
            <a:extLst>
              <a:ext uri="{FF2B5EF4-FFF2-40B4-BE49-F238E27FC236}">
                <a16:creationId xmlns:a16="http://schemas.microsoft.com/office/drawing/2014/main" id="{90384038-AC63-423F-8BBB-5D92E5795E77}"/>
              </a:ext>
            </a:extLst>
          </p:cNvPr>
          <p:cNvSpPr/>
          <p:nvPr/>
        </p:nvSpPr>
        <p:spPr>
          <a:xfrm>
            <a:off x="838200" y="2998964"/>
            <a:ext cx="6096000" cy="3181897"/>
          </a:xfrm>
          <a:prstGeom prst="rect">
            <a:avLst/>
          </a:prstGeom>
        </p:spPr>
        <p:txBody>
          <a:bodyPr>
            <a:spAutoFit/>
          </a:bodyPr>
          <a:lstStyle/>
          <a:p>
            <a:pPr>
              <a:lnSpc>
                <a:spcPct val="150000"/>
              </a:lnSpc>
            </a:pPr>
            <a:r>
              <a:rPr lang="en-US" sz="1700" dirty="0">
                <a:solidFill>
                  <a:schemeClr val="bg1"/>
                </a:solidFill>
                <a:latin typeface="Century Gothic (Body)"/>
              </a:rPr>
              <a:t>To install the IDE into computer, these are the steps to follow:</a:t>
            </a:r>
          </a:p>
          <a:p>
            <a:pPr marL="285750" indent="-285750">
              <a:lnSpc>
                <a:spcPct val="150000"/>
              </a:lnSpc>
              <a:buFont typeface="Arial" panose="020B0604020202020204" pitchFamily="34" charset="0"/>
              <a:buChar char="•"/>
            </a:pPr>
            <a:r>
              <a:rPr lang="en-US" sz="1700" dirty="0">
                <a:solidFill>
                  <a:schemeClr val="bg1"/>
                </a:solidFill>
                <a:latin typeface="Century Gothic (Body)"/>
              </a:rPr>
              <a:t>Search for the official Arduino software webpage to download the IDE software.</a:t>
            </a:r>
          </a:p>
          <a:p>
            <a:pPr marL="285750" indent="-285750">
              <a:lnSpc>
                <a:spcPct val="150000"/>
              </a:lnSpc>
              <a:buFont typeface="Arial" panose="020B0604020202020204" pitchFamily="34" charset="0"/>
              <a:buChar char="•"/>
            </a:pPr>
            <a:r>
              <a:rPr lang="en-US" sz="1700" dirty="0">
                <a:solidFill>
                  <a:schemeClr val="bg1"/>
                </a:solidFill>
                <a:latin typeface="Century Gothic (Body)"/>
              </a:rPr>
              <a:t>Download the software using this link “https://www.arduino.cc/download_handler.php. </a:t>
            </a:r>
          </a:p>
          <a:p>
            <a:pPr marL="285750" indent="-285750">
              <a:lnSpc>
                <a:spcPct val="150000"/>
              </a:lnSpc>
              <a:buFont typeface="Arial" panose="020B0604020202020204" pitchFamily="34" charset="0"/>
              <a:buChar char="•"/>
            </a:pPr>
            <a:r>
              <a:rPr lang="en-US" sz="1700" dirty="0">
                <a:solidFill>
                  <a:schemeClr val="bg1"/>
                </a:solidFill>
                <a:latin typeface="Century Gothic (Body)"/>
              </a:rPr>
              <a:t>Installed the application file into the computer.</a:t>
            </a:r>
          </a:p>
          <a:p>
            <a:pPr marL="285750" indent="-285750">
              <a:lnSpc>
                <a:spcPct val="150000"/>
              </a:lnSpc>
              <a:buFont typeface="Arial" panose="020B0604020202020204" pitchFamily="34" charset="0"/>
              <a:buChar char="•"/>
            </a:pPr>
            <a:r>
              <a:rPr lang="en-US" sz="1700" dirty="0">
                <a:solidFill>
                  <a:schemeClr val="bg1"/>
                </a:solidFill>
                <a:latin typeface="Century Gothic (Body)"/>
              </a:rPr>
              <a:t>Started the Arduino IDE software for the first time.</a:t>
            </a:r>
          </a:p>
        </p:txBody>
      </p:sp>
      <p:pic>
        <p:nvPicPr>
          <p:cNvPr id="7" name="Picture 6">
            <a:extLst>
              <a:ext uri="{FF2B5EF4-FFF2-40B4-BE49-F238E27FC236}">
                <a16:creationId xmlns:a16="http://schemas.microsoft.com/office/drawing/2014/main" id="{269BCFB8-DC18-41F3-9992-97E055747BE3}"/>
              </a:ext>
            </a:extLst>
          </p:cNvPr>
          <p:cNvPicPr/>
          <p:nvPr/>
        </p:nvPicPr>
        <p:blipFill>
          <a:blip r:embed="rId2"/>
          <a:stretch>
            <a:fillRect/>
          </a:stretch>
        </p:blipFill>
        <p:spPr>
          <a:xfrm>
            <a:off x="6934200" y="2998964"/>
            <a:ext cx="5138958" cy="3527063"/>
          </a:xfrm>
          <a:prstGeom prst="rect">
            <a:avLst/>
          </a:prstGeom>
        </p:spPr>
      </p:pic>
      <p:sp>
        <p:nvSpPr>
          <p:cNvPr id="9" name="Rectangle 8">
            <a:extLst>
              <a:ext uri="{FF2B5EF4-FFF2-40B4-BE49-F238E27FC236}">
                <a16:creationId xmlns:a16="http://schemas.microsoft.com/office/drawing/2014/main" id="{B33BD9F2-0068-4D83-9532-7D0E608C9A3E}"/>
              </a:ext>
            </a:extLst>
          </p:cNvPr>
          <p:cNvSpPr/>
          <p:nvPr/>
        </p:nvSpPr>
        <p:spPr>
          <a:xfrm>
            <a:off x="8114516" y="6526027"/>
            <a:ext cx="2778325" cy="261610"/>
          </a:xfrm>
          <a:prstGeom prst="rect">
            <a:avLst/>
          </a:prstGeom>
        </p:spPr>
        <p:txBody>
          <a:bodyPr wrap="none">
            <a:spAutoFit/>
          </a:bodyPr>
          <a:lstStyle/>
          <a:p>
            <a:r>
              <a:rPr lang="en-US" sz="1100" dirty="0">
                <a:solidFill>
                  <a:schemeClr val="bg1"/>
                </a:solidFill>
                <a:latin typeface="Century Gothic (Body)"/>
              </a:rPr>
              <a:t>Figure 4.2.2: Arduino IDE user interface</a:t>
            </a:r>
          </a:p>
        </p:txBody>
      </p:sp>
    </p:spTree>
    <p:extLst>
      <p:ext uri="{BB962C8B-B14F-4D97-AF65-F5344CB8AC3E}">
        <p14:creationId xmlns:p14="http://schemas.microsoft.com/office/powerpoint/2010/main" val="109741462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4.3 Implementation</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lnSpcReduction="10000"/>
          </a:bodyPr>
          <a:lstStyle/>
          <a:p>
            <a:pPr marL="0" indent="0">
              <a:lnSpc>
                <a:spcPct val="150000"/>
              </a:lnSpc>
              <a:buNone/>
            </a:pPr>
            <a:r>
              <a:rPr lang="en-US" sz="1800" dirty="0">
                <a:solidFill>
                  <a:schemeClr val="bg1"/>
                </a:solidFill>
                <a:latin typeface="Century Gothic (Body)"/>
              </a:rPr>
              <a:t>In </a:t>
            </a:r>
            <a:r>
              <a:rPr lang="en-US" sz="1800" b="1" dirty="0">
                <a:solidFill>
                  <a:schemeClr val="bg1"/>
                </a:solidFill>
                <a:latin typeface="Century Gothic (Body)"/>
              </a:rPr>
              <a:t>this implementation step the develop process had been broken down into few sections </a:t>
            </a:r>
            <a:r>
              <a:rPr lang="en-US" sz="1800" dirty="0">
                <a:solidFill>
                  <a:schemeClr val="bg1"/>
                </a:solidFill>
                <a:latin typeface="Century Gothic (Body)"/>
              </a:rPr>
              <a:t>of individual function development. This step was </a:t>
            </a:r>
            <a:r>
              <a:rPr lang="en-US" sz="1800" b="1" dirty="0">
                <a:solidFill>
                  <a:schemeClr val="bg1"/>
                </a:solidFill>
                <a:latin typeface="Century Gothic (Body)"/>
              </a:rPr>
              <a:t>taken to make the development process more efficient </a:t>
            </a:r>
            <a:r>
              <a:rPr lang="en-US" sz="1800" dirty="0">
                <a:solidFill>
                  <a:schemeClr val="bg1"/>
                </a:solidFill>
                <a:latin typeface="Century Gothic (Body)"/>
              </a:rPr>
              <a:t>and easier to troubleshoot if any problem arises. </a:t>
            </a:r>
          </a:p>
          <a:p>
            <a:pPr marL="0" indent="0">
              <a:lnSpc>
                <a:spcPct val="150000"/>
              </a:lnSpc>
              <a:buNone/>
            </a:pPr>
            <a:r>
              <a:rPr lang="en-US" sz="1800" dirty="0">
                <a:solidFill>
                  <a:schemeClr val="bg1"/>
                </a:solidFill>
                <a:latin typeface="Century Gothic (Body)"/>
              </a:rPr>
              <a:t>Those section are:</a:t>
            </a:r>
          </a:p>
          <a:p>
            <a:pPr lvl="1">
              <a:lnSpc>
                <a:spcPct val="150000"/>
              </a:lnSpc>
            </a:pPr>
            <a:r>
              <a:rPr lang="en-US" sz="1600" b="1" dirty="0">
                <a:solidFill>
                  <a:schemeClr val="bg1"/>
                </a:solidFill>
                <a:latin typeface="Century Gothic (Body)"/>
              </a:rPr>
              <a:t>Preparing the hardware components and its connectivity</a:t>
            </a:r>
          </a:p>
          <a:p>
            <a:pPr lvl="1">
              <a:lnSpc>
                <a:spcPct val="150000"/>
              </a:lnSpc>
            </a:pPr>
            <a:r>
              <a:rPr lang="en-US" sz="1600" b="1" dirty="0">
                <a:solidFill>
                  <a:schemeClr val="bg1"/>
                </a:solidFill>
                <a:latin typeface="Century Gothic (Body)"/>
              </a:rPr>
              <a:t>Power supply circuit (including back up)</a:t>
            </a:r>
          </a:p>
          <a:p>
            <a:pPr lvl="1">
              <a:lnSpc>
                <a:spcPct val="150000"/>
              </a:lnSpc>
            </a:pPr>
            <a:r>
              <a:rPr lang="en-US" sz="1600" b="1" dirty="0">
                <a:solidFill>
                  <a:schemeClr val="bg1"/>
                </a:solidFill>
                <a:latin typeface="Century Gothic (Body)"/>
              </a:rPr>
              <a:t>The fingerprint verification and fingerprint enrolment</a:t>
            </a:r>
          </a:p>
          <a:p>
            <a:pPr lvl="1">
              <a:lnSpc>
                <a:spcPct val="150000"/>
              </a:lnSpc>
            </a:pPr>
            <a:r>
              <a:rPr lang="en-US" sz="1600" b="1" dirty="0">
                <a:solidFill>
                  <a:schemeClr val="bg1"/>
                </a:solidFill>
                <a:latin typeface="Century Gothic (Body)"/>
              </a:rPr>
              <a:t>Location detector and sending its information using SIM808 Module</a:t>
            </a:r>
          </a:p>
          <a:p>
            <a:pPr lvl="1">
              <a:lnSpc>
                <a:spcPct val="150000"/>
              </a:lnSpc>
            </a:pPr>
            <a:r>
              <a:rPr lang="en-US" sz="1600" b="1" dirty="0">
                <a:solidFill>
                  <a:schemeClr val="bg1"/>
                </a:solidFill>
                <a:latin typeface="Century Gothic (Body)"/>
              </a:rPr>
              <a:t>Receiving physical input using Keypad </a:t>
            </a:r>
          </a:p>
          <a:p>
            <a:pPr lvl="1">
              <a:lnSpc>
                <a:spcPct val="150000"/>
              </a:lnSpc>
            </a:pPr>
            <a:r>
              <a:rPr lang="en-US" sz="1600" b="1" dirty="0">
                <a:solidFill>
                  <a:schemeClr val="bg1"/>
                </a:solidFill>
                <a:latin typeface="Century Gothic (Body)"/>
              </a:rPr>
              <a:t>Control relays as switches.</a:t>
            </a:r>
          </a:p>
        </p:txBody>
      </p:sp>
    </p:spTree>
    <p:extLst>
      <p:ext uri="{BB962C8B-B14F-4D97-AF65-F5344CB8AC3E}">
        <p14:creationId xmlns:p14="http://schemas.microsoft.com/office/powerpoint/2010/main" val="10652021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7A94DE-4FC3-469C-B289-BFBF0A719CD2}"/>
              </a:ext>
            </a:extLst>
          </p:cNvPr>
          <p:cNvSpPr txBox="1">
            <a:spLocks/>
          </p:cNvSpPr>
          <p:nvPr/>
        </p:nvSpPr>
        <p:spPr>
          <a:xfrm>
            <a:off x="3924728" y="254209"/>
            <a:ext cx="2732926" cy="92467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Impact" panose="020B0806030902050204" pitchFamily="34" charset="0"/>
              </a:rPr>
              <a:t>Contents</a:t>
            </a:r>
          </a:p>
        </p:txBody>
      </p:sp>
      <p:sp>
        <p:nvSpPr>
          <p:cNvPr id="7" name="Content Placeholder 2">
            <a:extLst>
              <a:ext uri="{FF2B5EF4-FFF2-40B4-BE49-F238E27FC236}">
                <a16:creationId xmlns:a16="http://schemas.microsoft.com/office/drawing/2014/main" id="{A8A66D7E-8AF9-4A4D-B949-2E80826CABEC}"/>
              </a:ext>
            </a:extLst>
          </p:cNvPr>
          <p:cNvSpPr txBox="1">
            <a:spLocks/>
          </p:cNvSpPr>
          <p:nvPr/>
        </p:nvSpPr>
        <p:spPr>
          <a:xfrm>
            <a:off x="1458443" y="1477987"/>
            <a:ext cx="6697440" cy="450023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lnSpc>
                <a:spcPct val="200000"/>
              </a:lnSpc>
              <a:buClr>
                <a:srgbClr val="4A66AC"/>
              </a:buClr>
            </a:pPr>
            <a:r>
              <a:rPr lang="en-US" sz="2500" spc="110" dirty="0">
                <a:solidFill>
                  <a:schemeClr val="bg1"/>
                </a:solidFill>
                <a:latin typeface="Impact" panose="020B0806030902050204" pitchFamily="34" charset="0"/>
              </a:rPr>
              <a:t>1.     INTRODUCTION</a:t>
            </a:r>
          </a:p>
          <a:p>
            <a:pPr lvl="0">
              <a:lnSpc>
                <a:spcPct val="200000"/>
              </a:lnSpc>
              <a:buClr>
                <a:srgbClr val="4A66AC"/>
              </a:buClr>
            </a:pPr>
            <a:r>
              <a:rPr lang="en-US" sz="2500" spc="110" dirty="0">
                <a:solidFill>
                  <a:schemeClr val="bg1"/>
                </a:solidFill>
                <a:latin typeface="Impact" panose="020B0806030902050204" pitchFamily="34" charset="0"/>
              </a:rPr>
              <a:t> 2.     LITERATURE REVIEW</a:t>
            </a:r>
          </a:p>
          <a:p>
            <a:pPr lvl="0">
              <a:lnSpc>
                <a:spcPct val="200000"/>
              </a:lnSpc>
              <a:buClr>
                <a:srgbClr val="4A66AC"/>
              </a:buClr>
            </a:pPr>
            <a:r>
              <a:rPr lang="en-US" sz="2500" spc="110" dirty="0">
                <a:solidFill>
                  <a:schemeClr val="bg1"/>
                </a:solidFill>
                <a:latin typeface="Impact" panose="020B0806030902050204" pitchFamily="34" charset="0"/>
              </a:rPr>
              <a:t>3.     METHODOLOGY</a:t>
            </a:r>
          </a:p>
          <a:p>
            <a:pPr lvl="0">
              <a:lnSpc>
                <a:spcPct val="200000"/>
              </a:lnSpc>
              <a:buClr>
                <a:srgbClr val="4A66AC"/>
              </a:buClr>
            </a:pPr>
            <a:r>
              <a:rPr lang="en-US" sz="2500" spc="110" dirty="0">
                <a:solidFill>
                  <a:schemeClr val="bg1"/>
                </a:solidFill>
                <a:latin typeface="Impact" panose="020B0806030902050204" pitchFamily="34" charset="0"/>
              </a:rPr>
              <a:t>4.     IMPLEMENTATION AND RESULT</a:t>
            </a:r>
          </a:p>
          <a:p>
            <a:pPr lvl="0">
              <a:lnSpc>
                <a:spcPct val="200000"/>
              </a:lnSpc>
              <a:buClr>
                <a:srgbClr val="4A66AC"/>
              </a:buClr>
            </a:pPr>
            <a:r>
              <a:rPr lang="en-US" sz="2500" spc="110" dirty="0">
                <a:solidFill>
                  <a:schemeClr val="bg1"/>
                </a:solidFill>
                <a:latin typeface="Impact" panose="020B0806030902050204" pitchFamily="34" charset="0"/>
              </a:rPr>
              <a:t>5.     DISCUSSION AND CONCLUSION</a:t>
            </a:r>
          </a:p>
        </p:txBody>
      </p:sp>
      <p:sp>
        <p:nvSpPr>
          <p:cNvPr id="5" name="Content Placeholder 2">
            <a:extLst>
              <a:ext uri="{FF2B5EF4-FFF2-40B4-BE49-F238E27FC236}">
                <a16:creationId xmlns:a16="http://schemas.microsoft.com/office/drawing/2014/main" id="{52F31D55-DF92-4C5A-8455-4947064BA517}"/>
              </a:ext>
            </a:extLst>
          </p:cNvPr>
          <p:cNvSpPr txBox="1">
            <a:spLocks/>
          </p:cNvSpPr>
          <p:nvPr/>
        </p:nvSpPr>
        <p:spPr>
          <a:xfrm>
            <a:off x="5689597" y="1178883"/>
            <a:ext cx="6697440" cy="60155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lnSpc>
                <a:spcPct val="200000"/>
              </a:lnSpc>
              <a:buClr>
                <a:srgbClr val="4A66AC"/>
              </a:buClr>
            </a:pPr>
            <a:endParaRPr lang="en-US" sz="3200" spc="110" dirty="0">
              <a:solidFill>
                <a:schemeClr val="bg1"/>
              </a:solidFill>
              <a:latin typeface="Impact" panose="020B0806030902050204" pitchFamily="34" charset="0"/>
            </a:endParaRPr>
          </a:p>
        </p:txBody>
      </p:sp>
    </p:spTree>
    <p:extLst>
      <p:ext uri="{BB962C8B-B14F-4D97-AF65-F5344CB8AC3E}">
        <p14:creationId xmlns:p14="http://schemas.microsoft.com/office/powerpoint/2010/main" val="4263074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4.3.1 Preparing the hardware components and its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connectivity</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pPr>
            <a:r>
              <a:rPr lang="en-US" sz="2000" dirty="0">
                <a:solidFill>
                  <a:schemeClr val="bg1"/>
                </a:solidFill>
                <a:latin typeface="Century Gothic (Body)"/>
              </a:rPr>
              <a:t>For any system to function it needs its hardware components to be set up beforehand to proceeding further. </a:t>
            </a:r>
          </a:p>
          <a:p>
            <a:pPr>
              <a:lnSpc>
                <a:spcPct val="150000"/>
              </a:lnSpc>
            </a:pPr>
            <a:r>
              <a:rPr lang="en-US" sz="2000" dirty="0">
                <a:solidFill>
                  <a:schemeClr val="bg1"/>
                </a:solidFill>
                <a:latin typeface="Century Gothic (Body)"/>
              </a:rPr>
              <a:t>To set up this system all the components was gathered, and the connections was planned after researching all its pin connectivity. </a:t>
            </a:r>
          </a:p>
          <a:p>
            <a:pPr>
              <a:lnSpc>
                <a:spcPct val="150000"/>
              </a:lnSpc>
            </a:pPr>
            <a:r>
              <a:rPr lang="en-US" sz="2000" dirty="0">
                <a:solidFill>
                  <a:schemeClr val="bg1"/>
                </a:solidFill>
                <a:latin typeface="Century Gothic (Body)"/>
              </a:rPr>
              <a:t>Then, the circuit diagram was drawn to shows all the connectivity of these components. </a:t>
            </a:r>
          </a:p>
        </p:txBody>
      </p:sp>
    </p:spTree>
    <p:extLst>
      <p:ext uri="{BB962C8B-B14F-4D97-AF65-F5344CB8AC3E}">
        <p14:creationId xmlns:p14="http://schemas.microsoft.com/office/powerpoint/2010/main" val="19646914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4.3.1 Preparing the hardware components and its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connectivity</a:t>
            </a:r>
          </a:p>
        </p:txBody>
      </p:sp>
      <p:pic>
        <p:nvPicPr>
          <p:cNvPr id="4" name="Picture 3" descr="A close up of text on a white background&#10;&#10;Description automatically generated">
            <a:extLst>
              <a:ext uri="{FF2B5EF4-FFF2-40B4-BE49-F238E27FC236}">
                <a16:creationId xmlns:a16="http://schemas.microsoft.com/office/drawing/2014/main" id="{EFD73B55-8CD3-4FA9-A5B4-01CA0B32BE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84565" y="1905000"/>
            <a:ext cx="5943600" cy="4128135"/>
          </a:xfrm>
          <a:prstGeom prst="rect">
            <a:avLst/>
          </a:prstGeom>
        </p:spPr>
      </p:pic>
      <p:sp>
        <p:nvSpPr>
          <p:cNvPr id="6" name="Rectangle 5">
            <a:extLst>
              <a:ext uri="{FF2B5EF4-FFF2-40B4-BE49-F238E27FC236}">
                <a16:creationId xmlns:a16="http://schemas.microsoft.com/office/drawing/2014/main" id="{11CEEFAC-CD36-4417-8E41-C1F4B045F320}"/>
              </a:ext>
            </a:extLst>
          </p:cNvPr>
          <p:cNvSpPr/>
          <p:nvPr/>
        </p:nvSpPr>
        <p:spPr>
          <a:xfrm>
            <a:off x="3696345" y="6033135"/>
            <a:ext cx="4120039" cy="261610"/>
          </a:xfrm>
          <a:prstGeom prst="rect">
            <a:avLst/>
          </a:prstGeom>
        </p:spPr>
        <p:txBody>
          <a:bodyPr wrap="none">
            <a:spAutoFit/>
          </a:bodyPr>
          <a:lstStyle/>
          <a:p>
            <a:r>
              <a:rPr lang="en-US" sz="1100" dirty="0">
                <a:solidFill>
                  <a:schemeClr val="bg1"/>
                </a:solidFill>
                <a:latin typeface="Century Gothic (Body)"/>
              </a:rPr>
              <a:t>Figure 4.3.1.1: Circuit diagram of Vehicle Anti-theft System</a:t>
            </a:r>
          </a:p>
        </p:txBody>
      </p:sp>
    </p:spTree>
    <p:extLst>
      <p:ext uri="{BB962C8B-B14F-4D97-AF65-F5344CB8AC3E}">
        <p14:creationId xmlns:p14="http://schemas.microsoft.com/office/powerpoint/2010/main" val="28368136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4.3.1 Preparing the hardware components and its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connectivity</a:t>
            </a:r>
          </a:p>
        </p:txBody>
      </p:sp>
      <p:sp>
        <p:nvSpPr>
          <p:cNvPr id="6" name="Rectangle 5">
            <a:extLst>
              <a:ext uri="{FF2B5EF4-FFF2-40B4-BE49-F238E27FC236}">
                <a16:creationId xmlns:a16="http://schemas.microsoft.com/office/drawing/2014/main" id="{11CEEFAC-CD36-4417-8E41-C1F4B045F320}"/>
              </a:ext>
            </a:extLst>
          </p:cNvPr>
          <p:cNvSpPr/>
          <p:nvPr/>
        </p:nvSpPr>
        <p:spPr>
          <a:xfrm>
            <a:off x="1127806" y="6409368"/>
            <a:ext cx="3834704" cy="261610"/>
          </a:xfrm>
          <a:prstGeom prst="rect">
            <a:avLst/>
          </a:prstGeom>
        </p:spPr>
        <p:txBody>
          <a:bodyPr wrap="none">
            <a:spAutoFit/>
          </a:bodyPr>
          <a:lstStyle/>
          <a:p>
            <a:r>
              <a:rPr lang="en-US" sz="1100" dirty="0">
                <a:solidFill>
                  <a:schemeClr val="bg1"/>
                </a:solidFill>
                <a:latin typeface="Century Gothic (Body)"/>
              </a:rPr>
              <a:t>Figure 4.3.1.2: PCB Design of Vehicle Anti-theft System</a:t>
            </a:r>
          </a:p>
        </p:txBody>
      </p:sp>
      <p:sp>
        <p:nvSpPr>
          <p:cNvPr id="5" name="Rectangle 4">
            <a:extLst>
              <a:ext uri="{FF2B5EF4-FFF2-40B4-BE49-F238E27FC236}">
                <a16:creationId xmlns:a16="http://schemas.microsoft.com/office/drawing/2014/main" id="{208057D7-6F21-416A-A74D-711785C48456}"/>
              </a:ext>
            </a:extLst>
          </p:cNvPr>
          <p:cNvSpPr/>
          <p:nvPr/>
        </p:nvSpPr>
        <p:spPr>
          <a:xfrm>
            <a:off x="441789" y="1905000"/>
            <a:ext cx="11308422" cy="830997"/>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bg1"/>
                </a:solidFill>
                <a:latin typeface="Century Gothic (Body)"/>
              </a:rPr>
              <a:t>Using this circuit diagram, a Printed Circuit Board (PCB) design was developed and fabricated. </a:t>
            </a:r>
          </a:p>
          <a:p>
            <a:pPr marL="285750" indent="-285750">
              <a:buFont typeface="Arial" panose="020B0604020202020204" pitchFamily="34" charset="0"/>
              <a:buChar char="•"/>
            </a:pPr>
            <a:r>
              <a:rPr lang="en-US" sz="1600" dirty="0">
                <a:solidFill>
                  <a:schemeClr val="bg1"/>
                </a:solidFill>
                <a:latin typeface="Century Gothic (Body)"/>
              </a:rPr>
              <a:t>This PCB was developed to reduce to risk of wire failures, disconnection of circuits and this also gives a very neat finish to the system.</a:t>
            </a:r>
          </a:p>
        </p:txBody>
      </p:sp>
      <p:pic>
        <p:nvPicPr>
          <p:cNvPr id="7" name="Picture 6">
            <a:extLst>
              <a:ext uri="{FF2B5EF4-FFF2-40B4-BE49-F238E27FC236}">
                <a16:creationId xmlns:a16="http://schemas.microsoft.com/office/drawing/2014/main" id="{BC99A2BE-ADBE-4F70-B3ED-37FE436F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803" y="2809368"/>
            <a:ext cx="3562710" cy="3600000"/>
          </a:xfrm>
          <a:prstGeom prst="rect">
            <a:avLst/>
          </a:prstGeom>
        </p:spPr>
      </p:pic>
      <p:sp>
        <p:nvSpPr>
          <p:cNvPr id="8" name="Rectangle 7">
            <a:extLst>
              <a:ext uri="{FF2B5EF4-FFF2-40B4-BE49-F238E27FC236}">
                <a16:creationId xmlns:a16="http://schemas.microsoft.com/office/drawing/2014/main" id="{85B317E1-C220-4FB3-837E-A973C2BB2BFB}"/>
              </a:ext>
            </a:extLst>
          </p:cNvPr>
          <p:cNvSpPr/>
          <p:nvPr/>
        </p:nvSpPr>
        <p:spPr>
          <a:xfrm>
            <a:off x="7044009" y="6409368"/>
            <a:ext cx="3834704" cy="261610"/>
          </a:xfrm>
          <a:prstGeom prst="rect">
            <a:avLst/>
          </a:prstGeom>
        </p:spPr>
        <p:txBody>
          <a:bodyPr wrap="none">
            <a:spAutoFit/>
          </a:bodyPr>
          <a:lstStyle/>
          <a:p>
            <a:r>
              <a:rPr lang="en-US" sz="1100" dirty="0">
                <a:solidFill>
                  <a:schemeClr val="bg1"/>
                </a:solidFill>
                <a:latin typeface="Century Gothic (Body)"/>
              </a:rPr>
              <a:t>Figure 4.3.1.3: Actual PCB of Vehicle Anti-theft System</a:t>
            </a:r>
          </a:p>
        </p:txBody>
      </p:sp>
      <p:pic>
        <p:nvPicPr>
          <p:cNvPr id="4" name="Picture 3" descr="A circuit board&#10;&#10;Description automatically generated">
            <a:extLst>
              <a:ext uri="{FF2B5EF4-FFF2-40B4-BE49-F238E27FC236}">
                <a16:creationId xmlns:a16="http://schemas.microsoft.com/office/drawing/2014/main" id="{5A87EF0A-C241-43C5-B6B8-D9A5AFCBA1BC}"/>
              </a:ext>
            </a:extLst>
          </p:cNvPr>
          <p:cNvPicPr>
            <a:picLocks noChangeAspect="1"/>
          </p:cNvPicPr>
          <p:nvPr/>
        </p:nvPicPr>
        <p:blipFill rotWithShape="1">
          <a:blip r:embed="rId3">
            <a:extLst>
              <a:ext uri="{28A0092B-C50C-407E-A947-70E740481C1C}">
                <a14:useLocalDpi xmlns:a14="http://schemas.microsoft.com/office/drawing/2010/main" val="0"/>
              </a:ext>
            </a:extLst>
          </a:blip>
          <a:srcRect l="24910" t="10397" r="24937" b="11682"/>
          <a:stretch/>
        </p:blipFill>
        <p:spPr>
          <a:xfrm>
            <a:off x="7223527" y="2809183"/>
            <a:ext cx="3475668" cy="3600000"/>
          </a:xfrm>
          <a:prstGeom prst="rect">
            <a:avLst/>
          </a:prstGeom>
          <a:scene3d>
            <a:camera prst="orthographicFront">
              <a:rot lat="300000" lon="0" rev="0"/>
            </a:camera>
            <a:lightRig rig="threePt" dir="t"/>
          </a:scene3d>
        </p:spPr>
      </p:pic>
    </p:spTree>
    <p:extLst>
      <p:ext uri="{BB962C8B-B14F-4D97-AF65-F5344CB8AC3E}">
        <p14:creationId xmlns:p14="http://schemas.microsoft.com/office/powerpoint/2010/main" val="166776490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4.3.2 Power supply circuit (including back up)</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pPr>
            <a:r>
              <a:rPr lang="en-US" sz="2000" dirty="0">
                <a:solidFill>
                  <a:schemeClr val="bg1"/>
                </a:solidFill>
                <a:latin typeface="Century Gothic (Body)"/>
              </a:rPr>
              <a:t>To power up all the components for this system, a </a:t>
            </a:r>
            <a:r>
              <a:rPr lang="en-US" sz="2000" b="1" dirty="0">
                <a:solidFill>
                  <a:schemeClr val="bg1"/>
                </a:solidFill>
                <a:latin typeface="Century Gothic (Body)"/>
              </a:rPr>
              <a:t>reliable and stable power source</a:t>
            </a:r>
            <a:r>
              <a:rPr lang="en-US" sz="2000" dirty="0">
                <a:solidFill>
                  <a:schemeClr val="bg1"/>
                </a:solidFill>
                <a:latin typeface="Century Gothic (Body)"/>
              </a:rPr>
              <a:t> is needed.</a:t>
            </a:r>
          </a:p>
          <a:p>
            <a:pPr>
              <a:lnSpc>
                <a:spcPct val="150000"/>
              </a:lnSpc>
            </a:pPr>
            <a:r>
              <a:rPr lang="en-US" sz="2000" dirty="0">
                <a:solidFill>
                  <a:schemeClr val="bg1"/>
                </a:solidFill>
                <a:latin typeface="Century Gothic (Body)"/>
              </a:rPr>
              <a:t>This prototype system has its own dedicated power source to </a:t>
            </a:r>
            <a:r>
              <a:rPr lang="en-US" sz="2000" b="1" dirty="0">
                <a:solidFill>
                  <a:schemeClr val="bg1"/>
                </a:solidFill>
                <a:latin typeface="Century Gothic (Body)"/>
              </a:rPr>
              <a:t>supply regulated voltage</a:t>
            </a:r>
            <a:r>
              <a:rPr lang="en-US" sz="2000" dirty="0">
                <a:solidFill>
                  <a:schemeClr val="bg1"/>
                </a:solidFill>
                <a:latin typeface="Century Gothic (Body)"/>
              </a:rPr>
              <a:t> to its components and modules.</a:t>
            </a:r>
          </a:p>
          <a:p>
            <a:pPr>
              <a:lnSpc>
                <a:spcPct val="150000"/>
              </a:lnSpc>
            </a:pPr>
            <a:r>
              <a:rPr lang="en-US" sz="2000" dirty="0">
                <a:solidFill>
                  <a:schemeClr val="bg1"/>
                </a:solidFill>
                <a:latin typeface="Century Gothic (Body)"/>
              </a:rPr>
              <a:t>This </a:t>
            </a:r>
            <a:r>
              <a:rPr lang="en-US" sz="2000" b="1" dirty="0">
                <a:solidFill>
                  <a:schemeClr val="bg1"/>
                </a:solidFill>
                <a:latin typeface="Century Gothic (Body)"/>
              </a:rPr>
              <a:t>avoids higher voltage flow </a:t>
            </a:r>
            <a:r>
              <a:rPr lang="en-US" sz="2000" dirty="0">
                <a:solidFill>
                  <a:schemeClr val="bg1"/>
                </a:solidFill>
                <a:latin typeface="Century Gothic (Body)"/>
              </a:rPr>
              <a:t>into other circuits.</a:t>
            </a:r>
          </a:p>
          <a:p>
            <a:pPr>
              <a:lnSpc>
                <a:spcPct val="150000"/>
              </a:lnSpc>
            </a:pPr>
            <a:r>
              <a:rPr lang="en-US" sz="2000" dirty="0">
                <a:solidFill>
                  <a:schemeClr val="bg1"/>
                </a:solidFill>
                <a:latin typeface="Century Gothic (Body)"/>
              </a:rPr>
              <a:t>In addition to that, it was also designed with a </a:t>
            </a:r>
            <a:r>
              <a:rPr lang="en-US" sz="2000" b="1" dirty="0">
                <a:solidFill>
                  <a:schemeClr val="bg1"/>
                </a:solidFill>
                <a:latin typeface="Century Gothic (Body)"/>
              </a:rPr>
              <a:t>back-up power supply </a:t>
            </a:r>
            <a:r>
              <a:rPr lang="en-US" sz="2000" dirty="0">
                <a:solidFill>
                  <a:schemeClr val="bg1"/>
                </a:solidFill>
                <a:latin typeface="Century Gothic (Body)"/>
              </a:rPr>
              <a:t>which is a 12V battery pack consist of 8 AA sized batteries.</a:t>
            </a:r>
          </a:p>
          <a:p>
            <a:pPr>
              <a:lnSpc>
                <a:spcPct val="150000"/>
              </a:lnSpc>
            </a:pPr>
            <a:r>
              <a:rPr lang="en-US" sz="2000" dirty="0">
                <a:solidFill>
                  <a:schemeClr val="bg1"/>
                </a:solidFill>
                <a:latin typeface="Century Gothic (Body)"/>
              </a:rPr>
              <a:t>The back-up batteries only kick in when the main source is disconnected or fails.</a:t>
            </a:r>
          </a:p>
        </p:txBody>
      </p:sp>
    </p:spTree>
    <p:extLst>
      <p:ext uri="{BB962C8B-B14F-4D97-AF65-F5344CB8AC3E}">
        <p14:creationId xmlns:p14="http://schemas.microsoft.com/office/powerpoint/2010/main" val="2242456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4.3.2 Power supply circuit (including back up)</a:t>
            </a:r>
          </a:p>
        </p:txBody>
      </p:sp>
      <p:pic>
        <p:nvPicPr>
          <p:cNvPr id="6" name="Picture 5">
            <a:extLst>
              <a:ext uri="{FF2B5EF4-FFF2-40B4-BE49-F238E27FC236}">
                <a16:creationId xmlns:a16="http://schemas.microsoft.com/office/drawing/2014/main" id="{DAFAEC61-2BCC-4FA4-8D2F-63017D7E06F8}"/>
              </a:ext>
            </a:extLst>
          </p:cNvPr>
          <p:cNvPicPr>
            <a:picLocks noChangeAspect="1"/>
          </p:cNvPicPr>
          <p:nvPr/>
        </p:nvPicPr>
        <p:blipFill rotWithShape="1">
          <a:blip r:embed="rId2">
            <a:extLst>
              <a:ext uri="{28A0092B-C50C-407E-A947-70E740481C1C}">
                <a14:useLocalDpi xmlns:a14="http://schemas.microsoft.com/office/drawing/2010/main" val="0"/>
              </a:ext>
            </a:extLst>
          </a:blip>
          <a:srcRect l="37834" t="2613" r="15654" b="40899"/>
          <a:stretch/>
        </p:blipFill>
        <p:spPr bwMode="auto">
          <a:xfrm>
            <a:off x="2208944" y="3856692"/>
            <a:ext cx="2723051" cy="2690671"/>
          </a:xfrm>
          <a:prstGeom prst="rect">
            <a:avLst/>
          </a:prstGeom>
          <a:ln w="38100" cap="sq">
            <a:no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7" name="Picture 6" descr="A close up of text on a white background&#10;&#10;Description automatically generated">
            <a:extLst>
              <a:ext uri="{FF2B5EF4-FFF2-40B4-BE49-F238E27FC236}">
                <a16:creationId xmlns:a16="http://schemas.microsoft.com/office/drawing/2014/main" id="{F36B4F68-358E-4FB4-8E62-C9EC7D463B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3" t="78212" r="47524" b="2838"/>
          <a:stretch/>
        </p:blipFill>
        <p:spPr bwMode="auto">
          <a:xfrm>
            <a:off x="441789" y="1798315"/>
            <a:ext cx="6308333" cy="1630685"/>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7F6254DD-903C-4D90-9521-6353DC0E2315}"/>
              </a:ext>
            </a:extLst>
          </p:cNvPr>
          <p:cNvSpPr/>
          <p:nvPr/>
        </p:nvSpPr>
        <p:spPr>
          <a:xfrm>
            <a:off x="1570400" y="3425620"/>
            <a:ext cx="4051109" cy="261610"/>
          </a:xfrm>
          <a:prstGeom prst="rect">
            <a:avLst/>
          </a:prstGeom>
        </p:spPr>
        <p:txBody>
          <a:bodyPr wrap="none">
            <a:spAutoFit/>
          </a:bodyPr>
          <a:lstStyle/>
          <a:p>
            <a:r>
              <a:rPr lang="en-US" sz="1100">
                <a:solidFill>
                  <a:schemeClr val="bg1"/>
                </a:solidFill>
                <a:latin typeface="Century Gothic (Body)"/>
              </a:rPr>
              <a:t>Figure 4.3.2.1: Circuit diagram of the power supply circuit</a:t>
            </a:r>
            <a:endParaRPr lang="en-US" sz="1100" dirty="0">
              <a:solidFill>
                <a:schemeClr val="bg1"/>
              </a:solidFill>
              <a:latin typeface="Century Gothic (Body)"/>
            </a:endParaRPr>
          </a:p>
        </p:txBody>
      </p:sp>
      <p:sp>
        <p:nvSpPr>
          <p:cNvPr id="9" name="Rectangle 8">
            <a:extLst>
              <a:ext uri="{FF2B5EF4-FFF2-40B4-BE49-F238E27FC236}">
                <a16:creationId xmlns:a16="http://schemas.microsoft.com/office/drawing/2014/main" id="{B0185C6A-BB13-4587-B6FD-791CECF6B8DD}"/>
              </a:ext>
            </a:extLst>
          </p:cNvPr>
          <p:cNvSpPr/>
          <p:nvPr/>
        </p:nvSpPr>
        <p:spPr>
          <a:xfrm>
            <a:off x="1693192" y="6545876"/>
            <a:ext cx="3754554" cy="261610"/>
          </a:xfrm>
          <a:prstGeom prst="rect">
            <a:avLst/>
          </a:prstGeom>
        </p:spPr>
        <p:txBody>
          <a:bodyPr wrap="none">
            <a:spAutoFit/>
          </a:bodyPr>
          <a:lstStyle/>
          <a:p>
            <a:r>
              <a:rPr lang="en-US" sz="1100" dirty="0">
                <a:solidFill>
                  <a:schemeClr val="bg1"/>
                </a:solidFill>
                <a:latin typeface="Century Gothic (Body)"/>
              </a:rPr>
              <a:t>Figure 4.3.2.2: Power supply components on the PCB</a:t>
            </a:r>
          </a:p>
        </p:txBody>
      </p:sp>
      <p:graphicFrame>
        <p:nvGraphicFramePr>
          <p:cNvPr id="10" name="Chart 9">
            <a:extLst>
              <a:ext uri="{FF2B5EF4-FFF2-40B4-BE49-F238E27FC236}">
                <a16:creationId xmlns:a16="http://schemas.microsoft.com/office/drawing/2014/main" id="{188FA362-14F6-47F2-B0D3-A8038173129C}"/>
              </a:ext>
            </a:extLst>
          </p:cNvPr>
          <p:cNvGraphicFramePr>
            <a:graphicFrameLocks noChangeAspect="1"/>
          </p:cNvGraphicFramePr>
          <p:nvPr>
            <p:extLst>
              <p:ext uri="{D42A27DB-BD31-4B8C-83A1-F6EECF244321}">
                <p14:modId xmlns:p14="http://schemas.microsoft.com/office/powerpoint/2010/main" val="3037046257"/>
              </p:ext>
            </p:extLst>
          </p:nvPr>
        </p:nvGraphicFramePr>
        <p:xfrm>
          <a:off x="7878733" y="2507405"/>
          <a:ext cx="3599815" cy="2098040"/>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11">
            <a:extLst>
              <a:ext uri="{FF2B5EF4-FFF2-40B4-BE49-F238E27FC236}">
                <a16:creationId xmlns:a16="http://schemas.microsoft.com/office/drawing/2014/main" id="{5CA5D0D5-AC7C-43F1-BDEA-935E684DEF4F}"/>
              </a:ext>
            </a:extLst>
          </p:cNvPr>
          <p:cNvSpPr/>
          <p:nvPr/>
        </p:nvSpPr>
        <p:spPr>
          <a:xfrm>
            <a:off x="8160435" y="4617481"/>
            <a:ext cx="3036409" cy="261610"/>
          </a:xfrm>
          <a:prstGeom prst="rect">
            <a:avLst/>
          </a:prstGeom>
        </p:spPr>
        <p:txBody>
          <a:bodyPr wrap="none">
            <a:spAutoFit/>
          </a:bodyPr>
          <a:lstStyle/>
          <a:p>
            <a:r>
              <a:rPr lang="en-US" sz="1100" dirty="0">
                <a:solidFill>
                  <a:schemeClr val="bg1"/>
                </a:solidFill>
                <a:latin typeface="Century Gothic (Body)"/>
              </a:rPr>
              <a:t>Figure 4.3.2.3: Regulated Voltage Supplies</a:t>
            </a:r>
          </a:p>
        </p:txBody>
      </p:sp>
    </p:spTree>
    <p:extLst>
      <p:ext uri="{BB962C8B-B14F-4D97-AF65-F5344CB8AC3E}">
        <p14:creationId xmlns:p14="http://schemas.microsoft.com/office/powerpoint/2010/main" val="22139331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4.3.3 The fingerprint verification and fingerprint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enrolment</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614938" y="1825625"/>
            <a:ext cx="11037370" cy="4351338"/>
          </a:xfrm>
        </p:spPr>
        <p:txBody>
          <a:bodyPr>
            <a:normAutofit/>
          </a:bodyPr>
          <a:lstStyle/>
          <a:p>
            <a:pPr marL="0" indent="0">
              <a:lnSpc>
                <a:spcPct val="200000"/>
              </a:lnSpc>
              <a:buNone/>
            </a:pPr>
            <a:endParaRPr lang="en-US" sz="2400" dirty="0">
              <a:solidFill>
                <a:schemeClr val="bg1"/>
              </a:solidFill>
              <a:latin typeface="Century Gothic (Body)"/>
            </a:endParaRPr>
          </a:p>
          <a:p>
            <a:pPr marL="0" indent="0">
              <a:lnSpc>
                <a:spcPct val="200000"/>
              </a:lnSpc>
              <a:buNone/>
            </a:pPr>
            <a:r>
              <a:rPr lang="en-US" sz="2200" dirty="0">
                <a:solidFill>
                  <a:schemeClr val="bg1"/>
                </a:solidFill>
                <a:latin typeface="Century Gothic (Body)"/>
              </a:rPr>
              <a:t>The fingerprint scanner is implemented in this system for two important functions:</a:t>
            </a:r>
          </a:p>
          <a:p>
            <a:pPr marL="914400" lvl="1" indent="-457200">
              <a:lnSpc>
                <a:spcPct val="200000"/>
              </a:lnSpc>
              <a:buFont typeface="+mj-lt"/>
              <a:buAutoNum type="arabicPeriod"/>
            </a:pPr>
            <a:r>
              <a:rPr lang="en-US" sz="2000" dirty="0">
                <a:solidFill>
                  <a:schemeClr val="bg1"/>
                </a:solidFill>
                <a:latin typeface="Century Gothic (Body)"/>
              </a:rPr>
              <a:t>To enroll new fingerprint for a new user. </a:t>
            </a:r>
          </a:p>
          <a:p>
            <a:pPr marL="914400" lvl="1" indent="-457200">
              <a:lnSpc>
                <a:spcPct val="200000"/>
              </a:lnSpc>
              <a:buFont typeface="+mj-lt"/>
              <a:buAutoNum type="arabicPeriod"/>
            </a:pPr>
            <a:r>
              <a:rPr lang="en-US" sz="2000" dirty="0">
                <a:solidFill>
                  <a:schemeClr val="bg1"/>
                </a:solidFill>
                <a:latin typeface="Century Gothic (Body)"/>
              </a:rPr>
              <a:t>To verify the fingerprint to start the ignition system. </a:t>
            </a:r>
          </a:p>
        </p:txBody>
      </p:sp>
    </p:spTree>
    <p:extLst>
      <p:ext uri="{BB962C8B-B14F-4D97-AF65-F5344CB8AC3E}">
        <p14:creationId xmlns:p14="http://schemas.microsoft.com/office/powerpoint/2010/main" val="387892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4.3.3 The fingerprint verification and fingerprint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enrolment</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838200" y="1825624"/>
            <a:ext cx="10515600" cy="5890169"/>
          </a:xfrm>
        </p:spPr>
        <p:txBody>
          <a:bodyPr>
            <a:normAutofit/>
          </a:bodyPr>
          <a:lstStyle/>
          <a:p>
            <a:pPr>
              <a:lnSpc>
                <a:spcPct val="150000"/>
              </a:lnSpc>
            </a:pPr>
            <a:r>
              <a:rPr lang="en-US" sz="2000" dirty="0">
                <a:solidFill>
                  <a:schemeClr val="bg1"/>
                </a:solidFill>
                <a:latin typeface="Century Gothic (Body)"/>
              </a:rPr>
              <a:t>The first function falls under the menu option for the user. </a:t>
            </a:r>
          </a:p>
          <a:p>
            <a:pPr>
              <a:lnSpc>
                <a:spcPct val="150000"/>
              </a:lnSpc>
            </a:pPr>
            <a:r>
              <a:rPr lang="en-US" sz="2000" dirty="0">
                <a:solidFill>
                  <a:schemeClr val="bg1"/>
                </a:solidFill>
                <a:latin typeface="Century Gothic (Body)"/>
              </a:rPr>
              <a:t>To access this function, the user must enter the menu option in the system and enter the third option. </a:t>
            </a:r>
          </a:p>
          <a:p>
            <a:pPr lvl="1">
              <a:lnSpc>
                <a:spcPct val="150000"/>
              </a:lnSpc>
              <a:buFont typeface="Wingdings" panose="05000000000000000000" pitchFamily="2" charset="2"/>
              <a:buChar char="ü"/>
            </a:pPr>
            <a:r>
              <a:rPr lang="en-US" sz="1600" dirty="0">
                <a:solidFill>
                  <a:schemeClr val="bg1"/>
                </a:solidFill>
                <a:latin typeface="Century Gothic (Body)"/>
              </a:rPr>
              <a:t>This function will request the user to enter the ID number which the fingerprint will be stored. </a:t>
            </a:r>
          </a:p>
          <a:p>
            <a:pPr lvl="1">
              <a:lnSpc>
                <a:spcPct val="150000"/>
              </a:lnSpc>
              <a:buFont typeface="Wingdings" panose="05000000000000000000" pitchFamily="2" charset="2"/>
              <a:buChar char="ü"/>
            </a:pPr>
            <a:r>
              <a:rPr lang="en-US" sz="1600" dirty="0">
                <a:solidFill>
                  <a:schemeClr val="bg1"/>
                </a:solidFill>
                <a:latin typeface="Century Gothic (Body)"/>
              </a:rPr>
              <a:t>The system will wait for a valid finger to be placed on the scanner and store it on a temporary memory.</a:t>
            </a:r>
          </a:p>
          <a:p>
            <a:pPr lvl="1">
              <a:lnSpc>
                <a:spcPct val="150000"/>
              </a:lnSpc>
              <a:buFont typeface="Wingdings" panose="05000000000000000000" pitchFamily="2" charset="2"/>
              <a:buChar char="ü"/>
            </a:pPr>
            <a:r>
              <a:rPr lang="en-US" sz="1600" dirty="0">
                <a:solidFill>
                  <a:schemeClr val="bg1"/>
                </a:solidFill>
                <a:latin typeface="Century Gothic (Body)"/>
              </a:rPr>
              <a:t>Then it ask the user to remove the finger from the scanner and place the same finger ones again to get another image of the fingerprint. </a:t>
            </a:r>
          </a:p>
          <a:p>
            <a:pPr lvl="1">
              <a:lnSpc>
                <a:spcPct val="150000"/>
              </a:lnSpc>
              <a:buFont typeface="Wingdings" panose="05000000000000000000" pitchFamily="2" charset="2"/>
              <a:buChar char="ü"/>
            </a:pPr>
            <a:r>
              <a:rPr lang="en-US" sz="1600" dirty="0">
                <a:solidFill>
                  <a:schemeClr val="bg1"/>
                </a:solidFill>
                <a:latin typeface="Century Gothic (Body)"/>
              </a:rPr>
              <a:t>After comparing both images taken, if they are a match, the fingerprint will be stored to the system based on the ID given for it or not the system will reject the fingerprint.</a:t>
            </a:r>
          </a:p>
        </p:txBody>
      </p:sp>
    </p:spTree>
    <p:extLst>
      <p:ext uri="{BB962C8B-B14F-4D97-AF65-F5344CB8AC3E}">
        <p14:creationId xmlns:p14="http://schemas.microsoft.com/office/powerpoint/2010/main" val="377957736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4.3.3 The fingerprint verification and fingerprint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enrolment</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838200" y="1825624"/>
            <a:ext cx="10515600" cy="5890169"/>
          </a:xfrm>
        </p:spPr>
        <p:txBody>
          <a:bodyPr>
            <a:normAutofit/>
          </a:bodyPr>
          <a:lstStyle/>
          <a:p>
            <a:pPr>
              <a:lnSpc>
                <a:spcPct val="150000"/>
              </a:lnSpc>
            </a:pPr>
            <a:r>
              <a:rPr lang="en-US" sz="1800" dirty="0">
                <a:solidFill>
                  <a:schemeClr val="bg1"/>
                </a:solidFill>
                <a:latin typeface="Century Gothic (Body)"/>
              </a:rPr>
              <a:t>The second function for this fingerprint scanner is to identify the given fingerprint with all the fingerprints stored in the system. </a:t>
            </a:r>
          </a:p>
          <a:p>
            <a:pPr>
              <a:lnSpc>
                <a:spcPct val="150000"/>
              </a:lnSpc>
            </a:pPr>
            <a:r>
              <a:rPr lang="en-US" sz="1800" dirty="0">
                <a:solidFill>
                  <a:schemeClr val="bg1"/>
                </a:solidFill>
                <a:latin typeface="Century Gothic (Body)"/>
              </a:rPr>
              <a:t>This function is called when both the power and ignition give the output as high.</a:t>
            </a:r>
          </a:p>
          <a:p>
            <a:pPr>
              <a:lnSpc>
                <a:spcPct val="150000"/>
              </a:lnSpc>
            </a:pPr>
            <a:r>
              <a:rPr lang="en-US" sz="1800" dirty="0">
                <a:solidFill>
                  <a:schemeClr val="bg1"/>
                </a:solidFill>
                <a:latin typeface="Century Gothic (Body)"/>
              </a:rPr>
              <a:t>Once the function is called, it waits for a valid finger on the scanner to get an image of the fingerprint and compare the image to get a result (found or not found).</a:t>
            </a:r>
          </a:p>
          <a:p>
            <a:pPr>
              <a:lnSpc>
                <a:spcPct val="150000"/>
              </a:lnSpc>
            </a:pPr>
            <a:r>
              <a:rPr lang="en-US" sz="1800" dirty="0">
                <a:solidFill>
                  <a:schemeClr val="bg1"/>
                </a:solidFill>
                <a:latin typeface="Century Gothic (Body)"/>
              </a:rPr>
              <a:t>The fingerprint match is determined by the percentage of similarity between the given and the actual images in the system (0-255). </a:t>
            </a:r>
          </a:p>
          <a:p>
            <a:pPr>
              <a:lnSpc>
                <a:spcPct val="150000"/>
              </a:lnSpc>
            </a:pPr>
            <a:r>
              <a:rPr lang="en-US" sz="1800" dirty="0">
                <a:solidFill>
                  <a:schemeClr val="bg1"/>
                </a:solidFill>
                <a:latin typeface="Century Gothic (Body)"/>
              </a:rPr>
              <a:t>If the fingerprint was not found, the system skips other steps with notifying the user in LCD that "No FGPT Match", else the system turns ON the ignition system for 1500 milliseconds and returns to main loop.</a:t>
            </a:r>
            <a:endParaRPr lang="en-US" sz="1400" dirty="0">
              <a:solidFill>
                <a:schemeClr val="bg1"/>
              </a:solidFill>
              <a:latin typeface="Century Gothic (Body)"/>
            </a:endParaRPr>
          </a:p>
        </p:txBody>
      </p:sp>
    </p:spTree>
    <p:extLst>
      <p:ext uri="{BB962C8B-B14F-4D97-AF65-F5344CB8AC3E}">
        <p14:creationId xmlns:p14="http://schemas.microsoft.com/office/powerpoint/2010/main" val="21191932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4.3.3 The fingerprint verification and fingerprint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enrolment</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838200" y="1825624"/>
            <a:ext cx="10515600" cy="5890169"/>
          </a:xfrm>
        </p:spPr>
        <p:txBody>
          <a:bodyPr>
            <a:normAutofit/>
          </a:bodyPr>
          <a:lstStyle/>
          <a:p>
            <a:pPr>
              <a:lnSpc>
                <a:spcPct val="150000"/>
              </a:lnSpc>
            </a:pPr>
            <a:r>
              <a:rPr lang="en-US" sz="1800" dirty="0">
                <a:solidFill>
                  <a:schemeClr val="bg1"/>
                </a:solidFill>
                <a:latin typeface="Century Gothic (Body)"/>
              </a:rPr>
              <a:t>Outputs in Command Window</a:t>
            </a:r>
            <a:endParaRPr lang="en-US" sz="1400" dirty="0">
              <a:solidFill>
                <a:schemeClr val="bg1"/>
              </a:solidFill>
              <a:latin typeface="Century Gothic (Body)"/>
            </a:endParaRPr>
          </a:p>
        </p:txBody>
      </p:sp>
      <p:pic>
        <p:nvPicPr>
          <p:cNvPr id="4" name="Picture 3">
            <a:extLst>
              <a:ext uri="{FF2B5EF4-FFF2-40B4-BE49-F238E27FC236}">
                <a16:creationId xmlns:a16="http://schemas.microsoft.com/office/drawing/2014/main" id="{A679A0FE-4264-48F6-ABC5-53B9162C4125}"/>
              </a:ext>
            </a:extLst>
          </p:cNvPr>
          <p:cNvPicPr/>
          <p:nvPr/>
        </p:nvPicPr>
        <p:blipFill rotWithShape="1">
          <a:blip r:embed="rId2"/>
          <a:srcRect r="62983" b="34316"/>
          <a:stretch/>
        </p:blipFill>
        <p:spPr bwMode="auto">
          <a:xfrm>
            <a:off x="2585125" y="2510354"/>
            <a:ext cx="3959860" cy="395224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6" name="Rectangle 3">
            <a:extLst>
              <a:ext uri="{FF2B5EF4-FFF2-40B4-BE49-F238E27FC236}">
                <a16:creationId xmlns:a16="http://schemas.microsoft.com/office/drawing/2014/main" id="{8BC0E8CB-7EE7-4133-A417-6ABAED7A23BC}"/>
              </a:ext>
            </a:extLst>
          </p:cNvPr>
          <p:cNvSpPr>
            <a:spLocks noChangeArrowheads="1"/>
          </p:cNvSpPr>
          <p:nvPr/>
        </p:nvSpPr>
        <p:spPr bwMode="auto">
          <a:xfrm>
            <a:off x="1814689" y="6462594"/>
            <a:ext cx="550073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i="0" strike="noStrike" cap="none" normalizeH="0" baseline="0" dirty="0">
                <a:ln>
                  <a:noFill/>
                </a:ln>
                <a:solidFill>
                  <a:schemeClr val="bg1"/>
                </a:solidFill>
                <a:effectLst/>
                <a:latin typeface="Century Gothic (Body)"/>
                <a:ea typeface="DengXian" panose="02010600030101010101" pitchFamily="2" charset="-122"/>
                <a:cs typeface="Times New Roman" panose="02020603050405020304" pitchFamily="18" charset="0"/>
              </a:rPr>
              <a:t>F</a:t>
            </a:r>
            <a:r>
              <a:rPr kumimoji="0" lang="en-US" altLang="en-US" sz="1100" i="0" strike="noStrike" cap="none" normalizeH="0" baseline="0" dirty="0" bmk="">
                <a:ln>
                  <a:noFill/>
                </a:ln>
                <a:solidFill>
                  <a:schemeClr val="bg1"/>
                </a:solidFill>
                <a:effectLst/>
                <a:latin typeface="Century Gothic (Body)"/>
                <a:ea typeface="DengXian" panose="02010600030101010101" pitchFamily="2" charset="-122"/>
                <a:cs typeface="Times New Roman" panose="02020603050405020304" pitchFamily="18" charset="0"/>
              </a:rPr>
              <a:t>igure 4.3.3.1: Flow of new fingerprint enrolment process</a:t>
            </a:r>
            <a:endParaRPr kumimoji="0" lang="en-US" altLang="en-US" sz="1100" i="0" strike="noStrike" cap="none" normalizeH="0" baseline="0" dirty="0">
              <a:ln>
                <a:noFill/>
              </a:ln>
              <a:solidFill>
                <a:schemeClr val="bg1"/>
              </a:solidFill>
              <a:effectLst/>
              <a:latin typeface="Century Gothic (Body)"/>
            </a:endParaRPr>
          </a:p>
        </p:txBody>
      </p:sp>
      <p:sp>
        <p:nvSpPr>
          <p:cNvPr id="7" name="Rectangle 6">
            <a:extLst>
              <a:ext uri="{FF2B5EF4-FFF2-40B4-BE49-F238E27FC236}">
                <a16:creationId xmlns:a16="http://schemas.microsoft.com/office/drawing/2014/main" id="{3404BCFB-FAA4-4F21-AEC6-3DB2845B4EC5}"/>
              </a:ext>
            </a:extLst>
          </p:cNvPr>
          <p:cNvSpPr/>
          <p:nvPr/>
        </p:nvSpPr>
        <p:spPr>
          <a:xfrm>
            <a:off x="8084580" y="6531133"/>
            <a:ext cx="3709670" cy="261610"/>
          </a:xfrm>
          <a:prstGeom prst="rect">
            <a:avLst/>
          </a:prstGeom>
        </p:spPr>
        <p:txBody>
          <a:bodyPr wrap="none">
            <a:spAutoFit/>
          </a:bodyPr>
          <a:lstStyle/>
          <a:p>
            <a:r>
              <a:rPr lang="en-US" sz="1100" dirty="0">
                <a:solidFill>
                  <a:schemeClr val="bg1"/>
                </a:solidFill>
                <a:latin typeface="Century Gothic (Body)"/>
              </a:rPr>
              <a:t>Figure 4.3.3.2: Flow of fingerprint verification process</a:t>
            </a:r>
          </a:p>
        </p:txBody>
      </p:sp>
      <p:pic>
        <p:nvPicPr>
          <p:cNvPr id="8" name="Picture 7">
            <a:extLst>
              <a:ext uri="{FF2B5EF4-FFF2-40B4-BE49-F238E27FC236}">
                <a16:creationId xmlns:a16="http://schemas.microsoft.com/office/drawing/2014/main" id="{B53F24E8-5E06-4E3D-A488-3DF9DFBDA955}"/>
              </a:ext>
            </a:extLst>
          </p:cNvPr>
          <p:cNvPicPr/>
          <p:nvPr/>
        </p:nvPicPr>
        <p:blipFill rotWithShape="1">
          <a:blip r:embed="rId3"/>
          <a:srcRect t="62" r="77456" b="4228"/>
          <a:stretch/>
        </p:blipFill>
        <p:spPr bwMode="auto">
          <a:xfrm>
            <a:off x="8679575" y="1242218"/>
            <a:ext cx="2519680" cy="528891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10407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4.3.4 Location detector and sending its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information using SIM808 Module</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marL="0" indent="0">
              <a:lnSpc>
                <a:spcPct val="150000"/>
              </a:lnSpc>
              <a:buNone/>
            </a:pPr>
            <a:r>
              <a:rPr lang="en-US" sz="1800" dirty="0">
                <a:solidFill>
                  <a:schemeClr val="bg1"/>
                </a:solidFill>
                <a:latin typeface="Century Gothic (Body)"/>
              </a:rPr>
              <a:t>Location detection is a crucial part of this system, where this system collects the current location’s coordinates of the vehicle and sends the information to the authorized user. </a:t>
            </a:r>
          </a:p>
          <a:p>
            <a:pPr marL="0" indent="0">
              <a:lnSpc>
                <a:spcPct val="150000"/>
              </a:lnSpc>
              <a:buNone/>
            </a:pPr>
            <a:r>
              <a:rPr lang="en-US" sz="1800" dirty="0">
                <a:solidFill>
                  <a:schemeClr val="bg1"/>
                </a:solidFill>
                <a:latin typeface="Century Gothic (Body)"/>
              </a:rPr>
              <a:t>The required hardware for both of this function to be execute is SIM808 module, since this module has the functionality of GSM for telecommunication and gathering GPS info. </a:t>
            </a:r>
          </a:p>
          <a:p>
            <a:pPr marL="0" indent="0">
              <a:lnSpc>
                <a:spcPct val="150000"/>
              </a:lnSpc>
              <a:buNone/>
            </a:pPr>
            <a:r>
              <a:rPr lang="en-US" sz="1800" dirty="0">
                <a:solidFill>
                  <a:schemeClr val="bg1"/>
                </a:solidFill>
                <a:latin typeface="Century Gothic (Body)"/>
              </a:rPr>
              <a:t>There are two user defined function created based on this module for this system which are:</a:t>
            </a:r>
          </a:p>
          <a:p>
            <a:pPr lvl="1">
              <a:lnSpc>
                <a:spcPct val="150000"/>
              </a:lnSpc>
              <a:buFont typeface="Wingdings" panose="05000000000000000000" pitchFamily="2" charset="2"/>
              <a:buChar char="v"/>
            </a:pPr>
            <a:r>
              <a:rPr lang="en-US" sz="1600" dirty="0">
                <a:solidFill>
                  <a:schemeClr val="bg1"/>
                </a:solidFill>
                <a:latin typeface="Century Gothic (Body)"/>
              </a:rPr>
              <a:t>The “</a:t>
            </a:r>
            <a:r>
              <a:rPr lang="en-US" sz="1600" dirty="0" err="1">
                <a:solidFill>
                  <a:schemeClr val="bg1"/>
                </a:solidFill>
                <a:latin typeface="Century Gothic (Body)"/>
              </a:rPr>
              <a:t>TrackingFunction</a:t>
            </a:r>
            <a:r>
              <a:rPr lang="en-US" sz="1600" dirty="0">
                <a:solidFill>
                  <a:schemeClr val="bg1"/>
                </a:solidFill>
                <a:latin typeface="Century Gothic (Body)"/>
              </a:rPr>
              <a:t>”</a:t>
            </a:r>
          </a:p>
          <a:p>
            <a:pPr lvl="1">
              <a:lnSpc>
                <a:spcPct val="150000"/>
              </a:lnSpc>
              <a:buFont typeface="Wingdings" panose="05000000000000000000" pitchFamily="2" charset="2"/>
              <a:buChar char="v"/>
            </a:pPr>
            <a:r>
              <a:rPr lang="en-US" sz="1600" dirty="0">
                <a:solidFill>
                  <a:schemeClr val="bg1"/>
                </a:solidFill>
                <a:latin typeface="Century Gothic (Body)"/>
              </a:rPr>
              <a:t>The “AlertTrackingFunction”</a:t>
            </a:r>
          </a:p>
        </p:txBody>
      </p:sp>
    </p:spTree>
    <p:extLst>
      <p:ext uri="{BB962C8B-B14F-4D97-AF65-F5344CB8AC3E}">
        <p14:creationId xmlns:p14="http://schemas.microsoft.com/office/powerpoint/2010/main" val="91951131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C8E8-73F2-4794-8B79-7E6650F1D311}"/>
              </a:ext>
            </a:extLst>
          </p:cNvPr>
          <p:cNvSpPr txBox="1">
            <a:spLocks/>
          </p:cNvSpPr>
          <p:nvPr/>
        </p:nvSpPr>
        <p:spPr>
          <a:xfrm>
            <a:off x="3458110" y="2966663"/>
            <a:ext cx="5275779" cy="924674"/>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bg1"/>
                </a:solidFill>
                <a:effectLst>
                  <a:outerShdw blurRad="50800" dist="38100" dir="2700000" algn="tl" rotWithShape="0">
                    <a:prstClr val="black">
                      <a:alpha val="40000"/>
                    </a:prstClr>
                  </a:outerShdw>
                  <a:reflection blurRad="6350" stA="60000" endA="900" endPos="58000" dir="5400000" sy="-100000" algn="bl" rotWithShape="0"/>
                </a:effectLst>
                <a:uLnTx/>
                <a:uFillTx/>
                <a:latin typeface="Impact" panose="020B0806030902050204" pitchFamily="34" charset="0"/>
              </a:rPr>
              <a:t>INTRODUCTION </a:t>
            </a:r>
          </a:p>
        </p:txBody>
      </p:sp>
      <p:grpSp>
        <p:nvGrpSpPr>
          <p:cNvPr id="5" name="Group 4">
            <a:extLst>
              <a:ext uri="{FF2B5EF4-FFF2-40B4-BE49-F238E27FC236}">
                <a16:creationId xmlns:a16="http://schemas.microsoft.com/office/drawing/2014/main" id="{B67E7F9E-1B6E-4E51-B192-9BB1D75803E0}"/>
              </a:ext>
            </a:extLst>
          </p:cNvPr>
          <p:cNvGrpSpPr/>
          <p:nvPr/>
        </p:nvGrpSpPr>
        <p:grpSpPr>
          <a:xfrm>
            <a:off x="2151580" y="1965362"/>
            <a:ext cx="1927260" cy="2616484"/>
            <a:chOff x="2151580" y="1965362"/>
            <a:chExt cx="1927260" cy="2616484"/>
          </a:xfrm>
        </p:grpSpPr>
        <p:sp>
          <p:nvSpPr>
            <p:cNvPr id="3" name="Title 1">
              <a:extLst>
                <a:ext uri="{FF2B5EF4-FFF2-40B4-BE49-F238E27FC236}">
                  <a16:creationId xmlns:a16="http://schemas.microsoft.com/office/drawing/2014/main" id="{2CC62AFF-9957-44F8-AAB3-14CDC4D0B095}"/>
                </a:ext>
              </a:extLst>
            </p:cNvPr>
            <p:cNvSpPr txBox="1">
              <a:spLocks/>
            </p:cNvSpPr>
            <p:nvPr/>
          </p:nvSpPr>
          <p:spPr>
            <a:xfrm>
              <a:off x="2151580" y="2276154"/>
              <a:ext cx="1927260" cy="2305692"/>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5000" b="0" i="0" u="none" strike="noStrike" kern="1200" cap="none" spc="0" normalizeH="0" baseline="0" noProof="0" dirty="0">
                  <a:ln>
                    <a:noFill/>
                  </a:ln>
                  <a:solidFill>
                    <a:schemeClr val="bg1"/>
                  </a:solidFill>
                  <a:effectLst>
                    <a:outerShdw blurRad="50800" dist="38100" dir="2700000" algn="tl" rotWithShape="0">
                      <a:prstClr val="black">
                        <a:alpha val="40000"/>
                      </a:prstClr>
                    </a:outerShdw>
                    <a:reflection blurRad="6350" stA="60000" endA="900" endPos="58000" dir="5400000" sy="-100000" algn="bl" rotWithShape="0"/>
                  </a:effectLst>
                  <a:uLnTx/>
                  <a:uFillTx/>
                  <a:latin typeface="Impact" panose="020B0806030902050204" pitchFamily="34" charset="0"/>
                </a:rPr>
                <a:t>1</a:t>
              </a:r>
            </a:p>
          </p:txBody>
        </p:sp>
        <p:sp>
          <p:nvSpPr>
            <p:cNvPr id="4" name="Title 1">
              <a:extLst>
                <a:ext uri="{FF2B5EF4-FFF2-40B4-BE49-F238E27FC236}">
                  <a16:creationId xmlns:a16="http://schemas.microsoft.com/office/drawing/2014/main" id="{A7B770C4-83E2-45F1-B80C-01879C8C2408}"/>
                </a:ext>
              </a:extLst>
            </p:cNvPr>
            <p:cNvSpPr txBox="1">
              <a:spLocks/>
            </p:cNvSpPr>
            <p:nvPr/>
          </p:nvSpPr>
          <p:spPr>
            <a:xfrm>
              <a:off x="2558266" y="1965362"/>
              <a:ext cx="1263292" cy="924674"/>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Impact" panose="020B0806030902050204" pitchFamily="34" charset="0"/>
                </a:rPr>
                <a:t>CHAPTER</a:t>
              </a:r>
            </a:p>
          </p:txBody>
        </p:sp>
      </p:grpSp>
    </p:spTree>
    <p:extLst>
      <p:ext uri="{BB962C8B-B14F-4D97-AF65-F5344CB8AC3E}">
        <p14:creationId xmlns:p14="http://schemas.microsoft.com/office/powerpoint/2010/main" val="2586572561"/>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4.3.4 Location detector and sending its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information using SIM808 Module</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pPr>
            <a:r>
              <a:rPr lang="en-US" sz="1800" dirty="0">
                <a:solidFill>
                  <a:schemeClr val="bg1"/>
                </a:solidFill>
                <a:latin typeface="Century Gothic (Body)"/>
              </a:rPr>
              <a:t>The “</a:t>
            </a:r>
            <a:r>
              <a:rPr lang="en-US" sz="1800" dirty="0" err="1">
                <a:solidFill>
                  <a:schemeClr val="bg1"/>
                </a:solidFill>
                <a:latin typeface="Century Gothic (Body)"/>
              </a:rPr>
              <a:t>TrackingFunction</a:t>
            </a:r>
            <a:r>
              <a:rPr lang="en-US" sz="1800" dirty="0">
                <a:solidFill>
                  <a:schemeClr val="bg1"/>
                </a:solidFill>
                <a:latin typeface="Century Gothic (Body)"/>
              </a:rPr>
              <a:t>” is the function to check if any tracking command send from the user to the system. </a:t>
            </a:r>
          </a:p>
          <a:p>
            <a:pPr>
              <a:lnSpc>
                <a:spcPct val="150000"/>
              </a:lnSpc>
            </a:pPr>
            <a:r>
              <a:rPr lang="en-US" sz="1800" dirty="0">
                <a:solidFill>
                  <a:schemeClr val="bg1"/>
                </a:solidFill>
                <a:latin typeface="Century Gothic (Body)"/>
              </a:rPr>
              <a:t>If a message is received by the system this function tests two parameters:</a:t>
            </a:r>
          </a:p>
          <a:p>
            <a:pPr lvl="1">
              <a:lnSpc>
                <a:spcPct val="150000"/>
              </a:lnSpc>
            </a:pPr>
            <a:r>
              <a:rPr lang="en-US" sz="1400" dirty="0">
                <a:solidFill>
                  <a:schemeClr val="bg1"/>
                </a:solidFill>
                <a:latin typeface="Century Gothic (Body)"/>
              </a:rPr>
              <a:t>the phone number of the sender</a:t>
            </a:r>
          </a:p>
          <a:p>
            <a:pPr lvl="1">
              <a:lnSpc>
                <a:spcPct val="150000"/>
              </a:lnSpc>
            </a:pPr>
            <a:r>
              <a:rPr lang="en-US" sz="1400" dirty="0">
                <a:solidFill>
                  <a:schemeClr val="bg1"/>
                </a:solidFill>
                <a:latin typeface="Century Gothic (Body)"/>
              </a:rPr>
              <a:t>the keyword sent</a:t>
            </a:r>
          </a:p>
          <a:p>
            <a:pPr>
              <a:lnSpc>
                <a:spcPct val="150000"/>
              </a:lnSpc>
            </a:pPr>
            <a:r>
              <a:rPr lang="en-US" sz="1800" dirty="0">
                <a:solidFill>
                  <a:schemeClr val="bg1"/>
                </a:solidFill>
                <a:latin typeface="Century Gothic (Body)"/>
              </a:rPr>
              <a:t>For the phone number it compares with the registered phone in the system and for the keyword there is already a fixed keyword (“track”) to be compared. </a:t>
            </a:r>
          </a:p>
          <a:p>
            <a:pPr>
              <a:lnSpc>
                <a:spcPct val="150000"/>
              </a:lnSpc>
            </a:pPr>
            <a:r>
              <a:rPr lang="en-US" sz="1800" dirty="0">
                <a:solidFill>
                  <a:schemeClr val="bg1"/>
                </a:solidFill>
                <a:latin typeface="Century Gothic (Body)"/>
              </a:rPr>
              <a:t>Once both parameters have been satisfied, only then the system sends the location information to the registered phone number.</a:t>
            </a:r>
          </a:p>
        </p:txBody>
      </p:sp>
    </p:spTree>
    <p:extLst>
      <p:ext uri="{BB962C8B-B14F-4D97-AF65-F5344CB8AC3E}">
        <p14:creationId xmlns:p14="http://schemas.microsoft.com/office/powerpoint/2010/main" val="3599003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4.3.4 Location detector and sending its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information using SIM808 Module</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pPr>
            <a:r>
              <a:rPr lang="en-US" sz="1800" dirty="0">
                <a:solidFill>
                  <a:schemeClr val="bg1"/>
                </a:solidFill>
                <a:latin typeface="Century Gothic (Body)"/>
              </a:rPr>
              <a:t>The “AlertTrackingFunction” will only be called when the biometric scans fail its trials for three times. </a:t>
            </a:r>
          </a:p>
          <a:p>
            <a:pPr>
              <a:lnSpc>
                <a:spcPct val="150000"/>
              </a:lnSpc>
            </a:pPr>
            <a:r>
              <a:rPr lang="en-US" sz="1800" dirty="0">
                <a:solidFill>
                  <a:schemeClr val="bg1"/>
                </a:solidFill>
                <a:latin typeface="Century Gothic (Body)"/>
              </a:rPr>
              <a:t>Once it is called, it halts all other functions and gathers the location coordinates information to be sent to the owner or authorized user’s phone number through SMS, then it waits for the response of the owner or authorized user. </a:t>
            </a:r>
          </a:p>
          <a:p>
            <a:pPr>
              <a:lnSpc>
                <a:spcPct val="150000"/>
              </a:lnSpc>
            </a:pPr>
            <a:r>
              <a:rPr lang="en-US" sz="1800" dirty="0">
                <a:solidFill>
                  <a:schemeClr val="bg1"/>
                </a:solidFill>
                <a:latin typeface="Century Gothic (Body)"/>
              </a:rPr>
              <a:t>There are only two type of message can be sent from the owner or authorized user: </a:t>
            </a:r>
          </a:p>
          <a:p>
            <a:pPr lvl="1">
              <a:lnSpc>
                <a:spcPct val="150000"/>
              </a:lnSpc>
            </a:pPr>
            <a:r>
              <a:rPr lang="en-US" sz="1400" dirty="0">
                <a:solidFill>
                  <a:schemeClr val="bg1"/>
                </a:solidFill>
                <a:latin typeface="Century Gothic (Body)"/>
              </a:rPr>
              <a:t>“allow” to allow the ignition system to be turned on with a condition where the user in the vehicle has to enter the PINCODE of the system </a:t>
            </a:r>
          </a:p>
          <a:p>
            <a:pPr lvl="1">
              <a:lnSpc>
                <a:spcPct val="150000"/>
              </a:lnSpc>
            </a:pPr>
            <a:r>
              <a:rPr lang="en-US" sz="1400" dirty="0">
                <a:solidFill>
                  <a:schemeClr val="bg1"/>
                </a:solidFill>
                <a:latin typeface="Century Gothic (Body)"/>
              </a:rPr>
              <a:t>And all other messages are considered as declining commands.</a:t>
            </a:r>
          </a:p>
        </p:txBody>
      </p:sp>
    </p:spTree>
    <p:extLst>
      <p:ext uri="{BB962C8B-B14F-4D97-AF65-F5344CB8AC3E}">
        <p14:creationId xmlns:p14="http://schemas.microsoft.com/office/powerpoint/2010/main" val="239669481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4.3.4 Location detector and sending its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information using SIM808 Module</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838200" y="1991087"/>
            <a:ext cx="4979352" cy="386352"/>
          </a:xfrm>
        </p:spPr>
        <p:txBody>
          <a:bodyPr>
            <a:normAutofit/>
          </a:bodyPr>
          <a:lstStyle/>
          <a:p>
            <a:r>
              <a:rPr lang="en-US" sz="1400" dirty="0">
                <a:solidFill>
                  <a:schemeClr val="bg1"/>
                </a:solidFill>
                <a:latin typeface="Century Gothic (Body)"/>
              </a:rPr>
              <a:t>Outputs “</a:t>
            </a:r>
            <a:r>
              <a:rPr lang="en-US" sz="1400" dirty="0" err="1">
                <a:solidFill>
                  <a:schemeClr val="bg1"/>
                </a:solidFill>
                <a:latin typeface="Century Gothic (Body)"/>
              </a:rPr>
              <a:t>TrackingFunction</a:t>
            </a:r>
            <a:r>
              <a:rPr lang="en-US" sz="1400" dirty="0">
                <a:solidFill>
                  <a:schemeClr val="bg1"/>
                </a:solidFill>
                <a:latin typeface="Century Gothic (Body)"/>
              </a:rPr>
              <a:t>”  in Command Window</a:t>
            </a:r>
          </a:p>
        </p:txBody>
      </p:sp>
      <p:pic>
        <p:nvPicPr>
          <p:cNvPr id="4" name="Picture 3">
            <a:extLst>
              <a:ext uri="{FF2B5EF4-FFF2-40B4-BE49-F238E27FC236}">
                <a16:creationId xmlns:a16="http://schemas.microsoft.com/office/drawing/2014/main" id="{ABBD4544-5F63-4311-9EBC-ECEB2D9760C3}"/>
              </a:ext>
            </a:extLst>
          </p:cNvPr>
          <p:cNvPicPr/>
          <p:nvPr/>
        </p:nvPicPr>
        <p:blipFill rotWithShape="1">
          <a:blip r:embed="rId2"/>
          <a:srcRect r="71843" b="56357"/>
          <a:stretch/>
        </p:blipFill>
        <p:spPr bwMode="auto">
          <a:xfrm>
            <a:off x="1497647" y="2377439"/>
            <a:ext cx="4319905" cy="376618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FCB6903F-D50F-4F97-ABD8-B07A25606369}"/>
              </a:ext>
            </a:extLst>
          </p:cNvPr>
          <p:cNvSpPr/>
          <p:nvPr/>
        </p:nvSpPr>
        <p:spPr>
          <a:xfrm>
            <a:off x="2177866" y="6143624"/>
            <a:ext cx="2959465" cy="261610"/>
          </a:xfrm>
          <a:prstGeom prst="rect">
            <a:avLst/>
          </a:prstGeom>
        </p:spPr>
        <p:txBody>
          <a:bodyPr wrap="none">
            <a:spAutoFit/>
          </a:bodyPr>
          <a:lstStyle/>
          <a:p>
            <a:r>
              <a:rPr lang="en-US" sz="1100" dirty="0">
                <a:solidFill>
                  <a:schemeClr val="bg1"/>
                </a:solidFill>
                <a:latin typeface="Century Gothic (Body)"/>
              </a:rPr>
              <a:t>Figure 4.3.4.1: Flow of “</a:t>
            </a:r>
            <a:r>
              <a:rPr lang="en-US" sz="1100" dirty="0" err="1">
                <a:solidFill>
                  <a:schemeClr val="bg1"/>
                </a:solidFill>
                <a:latin typeface="Century Gothic (Body)"/>
              </a:rPr>
              <a:t>TrackingFunction</a:t>
            </a:r>
            <a:r>
              <a:rPr lang="en-US" sz="1100" dirty="0">
                <a:solidFill>
                  <a:schemeClr val="bg1"/>
                </a:solidFill>
                <a:latin typeface="Century Gothic (Body)"/>
              </a:rPr>
              <a:t>”</a:t>
            </a:r>
          </a:p>
        </p:txBody>
      </p:sp>
      <p:pic>
        <p:nvPicPr>
          <p:cNvPr id="7" name="Picture 6">
            <a:extLst>
              <a:ext uri="{FF2B5EF4-FFF2-40B4-BE49-F238E27FC236}">
                <a16:creationId xmlns:a16="http://schemas.microsoft.com/office/drawing/2014/main" id="{03651A51-FBE0-4472-A7CB-0EB938F9DF82}"/>
              </a:ext>
            </a:extLst>
          </p:cNvPr>
          <p:cNvPicPr/>
          <p:nvPr/>
        </p:nvPicPr>
        <p:blipFill rotWithShape="1">
          <a:blip r:embed="rId3" cstate="print">
            <a:extLst>
              <a:ext uri="{28A0092B-C50C-407E-A947-70E740481C1C}">
                <a14:useLocalDpi xmlns:a14="http://schemas.microsoft.com/office/drawing/2010/main" val="0"/>
              </a:ext>
            </a:extLst>
          </a:blip>
          <a:srcRect t="3828"/>
          <a:stretch/>
        </p:blipFill>
        <p:spPr bwMode="auto">
          <a:xfrm>
            <a:off x="8319589" y="2233954"/>
            <a:ext cx="2519680" cy="4307840"/>
          </a:xfrm>
          <a:prstGeom prst="rect">
            <a:avLst/>
          </a:prstGeom>
          <a:ln w="3175" cap="sq" cmpd="sng" algn="ctr">
            <a:solidFill>
              <a:sysClr val="windowText" lastClr="000000"/>
            </a:solidFill>
            <a:prstDash val="solid"/>
            <a:miter lim="800000"/>
            <a:headEnd type="none" w="med" len="med"/>
            <a:tailEnd type="none" w="med" len="med"/>
            <a:extLst>
              <a:ext uri="{C807C97D-BFC1-408E-A445-0C87EB9F89A2}">
                <ask:lineSketchStyleProps xmln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087DB8D2-C072-45AB-AB14-5653A426F361}"/>
              </a:ext>
            </a:extLst>
          </p:cNvPr>
          <p:cNvSpPr/>
          <p:nvPr/>
        </p:nvSpPr>
        <p:spPr>
          <a:xfrm>
            <a:off x="7201989" y="6583191"/>
            <a:ext cx="4754880" cy="261610"/>
          </a:xfrm>
          <a:prstGeom prst="rect">
            <a:avLst/>
          </a:prstGeom>
        </p:spPr>
        <p:txBody>
          <a:bodyPr wrap="square">
            <a:spAutoFit/>
          </a:bodyPr>
          <a:lstStyle/>
          <a:p>
            <a:pPr algn="ctr"/>
            <a:r>
              <a:rPr lang="en-US" sz="1100" dirty="0">
                <a:solidFill>
                  <a:schemeClr val="bg1"/>
                </a:solidFill>
                <a:latin typeface="Century Gothic (Body)"/>
              </a:rPr>
              <a:t>Figure 4.3.4.2: Screenshot of “</a:t>
            </a:r>
            <a:r>
              <a:rPr lang="en-US" sz="1100" dirty="0" err="1">
                <a:solidFill>
                  <a:schemeClr val="bg1"/>
                </a:solidFill>
                <a:latin typeface="Century Gothic (Body)"/>
              </a:rPr>
              <a:t>TrackingFunction</a:t>
            </a:r>
            <a:r>
              <a:rPr lang="en-US" sz="1100" dirty="0">
                <a:solidFill>
                  <a:schemeClr val="bg1"/>
                </a:solidFill>
                <a:latin typeface="Century Gothic (Body)"/>
              </a:rPr>
              <a:t>” function’s output</a:t>
            </a:r>
          </a:p>
        </p:txBody>
      </p:sp>
      <p:sp>
        <p:nvSpPr>
          <p:cNvPr id="10" name="Content Placeholder 4">
            <a:extLst>
              <a:ext uri="{FF2B5EF4-FFF2-40B4-BE49-F238E27FC236}">
                <a16:creationId xmlns:a16="http://schemas.microsoft.com/office/drawing/2014/main" id="{E085D893-AB18-4714-A416-4D63E82C4375}"/>
              </a:ext>
            </a:extLst>
          </p:cNvPr>
          <p:cNvSpPr txBox="1">
            <a:spLocks/>
          </p:cNvSpPr>
          <p:nvPr/>
        </p:nvSpPr>
        <p:spPr>
          <a:xfrm>
            <a:off x="7573070" y="1941691"/>
            <a:ext cx="4979352" cy="386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Century Gothic (Body)"/>
              </a:rPr>
              <a:t>Outputs “</a:t>
            </a:r>
            <a:r>
              <a:rPr lang="en-US" sz="1400" dirty="0" err="1">
                <a:solidFill>
                  <a:schemeClr val="bg1"/>
                </a:solidFill>
                <a:latin typeface="Century Gothic (Body)"/>
              </a:rPr>
              <a:t>TrackingFunction</a:t>
            </a:r>
            <a:r>
              <a:rPr lang="en-US" sz="1400" dirty="0">
                <a:solidFill>
                  <a:schemeClr val="bg1"/>
                </a:solidFill>
                <a:latin typeface="Century Gothic (Body)"/>
              </a:rPr>
              <a:t>”  in user’s phone</a:t>
            </a:r>
          </a:p>
        </p:txBody>
      </p:sp>
    </p:spTree>
    <p:extLst>
      <p:ext uri="{BB962C8B-B14F-4D97-AF65-F5344CB8AC3E}">
        <p14:creationId xmlns:p14="http://schemas.microsoft.com/office/powerpoint/2010/main" val="163906647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10967" y="192756"/>
            <a:ext cx="11135273" cy="1325563"/>
          </a:xfrm>
        </p:spPr>
        <p:txBody>
          <a:bodyPr>
            <a:normAutofit/>
          </a:bodyPr>
          <a:lstStyle/>
          <a:p>
            <a:r>
              <a:rPr lang="en-US" sz="4000" spc="110" dirty="0">
                <a:solidFill>
                  <a:schemeClr val="bg1"/>
                </a:solidFill>
                <a:latin typeface="Impact" panose="020B0806030902050204" pitchFamily="34" charset="0"/>
              </a:rPr>
              <a:t>4.3.4 Location detector and sending its </a:t>
            </a:r>
            <a:br>
              <a:rPr lang="en-US" sz="4000" spc="110" dirty="0">
                <a:solidFill>
                  <a:schemeClr val="bg1"/>
                </a:solidFill>
                <a:latin typeface="Impact" panose="020B0806030902050204" pitchFamily="34" charset="0"/>
              </a:rPr>
            </a:br>
            <a:r>
              <a:rPr lang="en-US" sz="4000" spc="110" dirty="0">
                <a:solidFill>
                  <a:schemeClr val="bg1"/>
                </a:solidFill>
                <a:latin typeface="Impact" panose="020B0806030902050204" pitchFamily="34" charset="0"/>
              </a:rPr>
              <a:t>           information using SIM808 Module</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696808" y="1583062"/>
            <a:ext cx="4979352" cy="386352"/>
          </a:xfrm>
        </p:spPr>
        <p:txBody>
          <a:bodyPr>
            <a:normAutofit fontScale="92500"/>
          </a:bodyPr>
          <a:lstStyle/>
          <a:p>
            <a:r>
              <a:rPr lang="en-US" sz="1400" dirty="0">
                <a:solidFill>
                  <a:schemeClr val="bg1"/>
                </a:solidFill>
                <a:latin typeface="Century Gothic (Body)"/>
              </a:rPr>
              <a:t>Outputs “AlertTrackingFunction”  in Command Window</a:t>
            </a:r>
          </a:p>
        </p:txBody>
      </p:sp>
      <p:sp>
        <p:nvSpPr>
          <p:cNvPr id="6" name="Rectangle 5">
            <a:extLst>
              <a:ext uri="{FF2B5EF4-FFF2-40B4-BE49-F238E27FC236}">
                <a16:creationId xmlns:a16="http://schemas.microsoft.com/office/drawing/2014/main" id="{FCB6903F-D50F-4F97-ABD8-B07A25606369}"/>
              </a:ext>
            </a:extLst>
          </p:cNvPr>
          <p:cNvSpPr/>
          <p:nvPr/>
        </p:nvSpPr>
        <p:spPr>
          <a:xfrm>
            <a:off x="696808" y="6627909"/>
            <a:ext cx="3538148" cy="261610"/>
          </a:xfrm>
          <a:prstGeom prst="rect">
            <a:avLst/>
          </a:prstGeom>
        </p:spPr>
        <p:txBody>
          <a:bodyPr wrap="none">
            <a:spAutoFit/>
          </a:bodyPr>
          <a:lstStyle/>
          <a:p>
            <a:r>
              <a:rPr lang="en-US" sz="1100" dirty="0">
                <a:solidFill>
                  <a:schemeClr val="bg1"/>
                </a:solidFill>
                <a:latin typeface="Century Gothic (Body)"/>
              </a:rPr>
              <a:t>Figure 4.3.4.3: Flow of the “AlertTrackingFunction”</a:t>
            </a:r>
          </a:p>
        </p:txBody>
      </p:sp>
      <p:sp>
        <p:nvSpPr>
          <p:cNvPr id="9" name="Rectangle 8">
            <a:extLst>
              <a:ext uri="{FF2B5EF4-FFF2-40B4-BE49-F238E27FC236}">
                <a16:creationId xmlns:a16="http://schemas.microsoft.com/office/drawing/2014/main" id="{087DB8D2-C072-45AB-AB14-5653A426F361}"/>
              </a:ext>
            </a:extLst>
          </p:cNvPr>
          <p:cNvSpPr/>
          <p:nvPr/>
        </p:nvSpPr>
        <p:spPr>
          <a:xfrm>
            <a:off x="7108145" y="6594090"/>
            <a:ext cx="4979352" cy="261610"/>
          </a:xfrm>
          <a:prstGeom prst="rect">
            <a:avLst/>
          </a:prstGeom>
        </p:spPr>
        <p:txBody>
          <a:bodyPr wrap="square">
            <a:spAutoFit/>
          </a:bodyPr>
          <a:lstStyle/>
          <a:p>
            <a:pPr algn="ctr"/>
            <a:r>
              <a:rPr lang="en-US" sz="1100" dirty="0">
                <a:solidFill>
                  <a:schemeClr val="bg1"/>
                </a:solidFill>
                <a:latin typeface="Century Gothic (Body)"/>
              </a:rPr>
              <a:t>Figure 4.3.4.4: Screenshot of “AlertTrackingFunction” function’s output</a:t>
            </a:r>
          </a:p>
        </p:txBody>
      </p:sp>
      <p:sp>
        <p:nvSpPr>
          <p:cNvPr id="10" name="Content Placeholder 4">
            <a:extLst>
              <a:ext uri="{FF2B5EF4-FFF2-40B4-BE49-F238E27FC236}">
                <a16:creationId xmlns:a16="http://schemas.microsoft.com/office/drawing/2014/main" id="{E085D893-AB18-4714-A416-4D63E82C4375}"/>
              </a:ext>
            </a:extLst>
          </p:cNvPr>
          <p:cNvSpPr txBox="1">
            <a:spLocks/>
          </p:cNvSpPr>
          <p:nvPr/>
        </p:nvSpPr>
        <p:spPr>
          <a:xfrm>
            <a:off x="7386375" y="1583062"/>
            <a:ext cx="4979352" cy="386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Century Gothic (Body)"/>
              </a:rPr>
              <a:t>Outputs “AlertTrackingFunction”  in user’s phone</a:t>
            </a:r>
          </a:p>
        </p:txBody>
      </p:sp>
      <p:pic>
        <p:nvPicPr>
          <p:cNvPr id="11" name="Picture 10">
            <a:extLst>
              <a:ext uri="{FF2B5EF4-FFF2-40B4-BE49-F238E27FC236}">
                <a16:creationId xmlns:a16="http://schemas.microsoft.com/office/drawing/2014/main" id="{0486C8EC-2ACF-4645-97B0-919DFBC563EB}"/>
              </a:ext>
            </a:extLst>
          </p:cNvPr>
          <p:cNvPicPr/>
          <p:nvPr/>
        </p:nvPicPr>
        <p:blipFill rotWithShape="1">
          <a:blip r:embed="rId2"/>
          <a:srcRect r="70030" b="4267"/>
          <a:stretch/>
        </p:blipFill>
        <p:spPr bwMode="auto">
          <a:xfrm>
            <a:off x="1352731" y="1905000"/>
            <a:ext cx="2674739" cy="472290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D3A0B0D-BE18-4592-9A16-D6BBA8CEE606}"/>
              </a:ext>
            </a:extLst>
          </p:cNvPr>
          <p:cNvPicPr/>
          <p:nvPr/>
        </p:nvPicPr>
        <p:blipFill rotWithShape="1">
          <a:blip r:embed="rId3" cstate="print">
            <a:extLst>
              <a:ext uri="{28A0092B-C50C-407E-A947-70E740481C1C}">
                <a14:useLocalDpi xmlns:a14="http://schemas.microsoft.com/office/drawing/2010/main" val="0"/>
              </a:ext>
            </a:extLst>
          </a:blip>
          <a:srcRect t="3828"/>
          <a:stretch/>
        </p:blipFill>
        <p:spPr bwMode="auto">
          <a:xfrm>
            <a:off x="8251744" y="1876948"/>
            <a:ext cx="2692154" cy="475096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3513007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4.3.5 Receiving physical input using Keypad </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pPr>
            <a:r>
              <a:rPr lang="en-US" sz="1800" dirty="0">
                <a:solidFill>
                  <a:schemeClr val="bg1"/>
                </a:solidFill>
                <a:latin typeface="Century Gothic (Body)"/>
              </a:rPr>
              <a:t>It is very important to obtain input from the user, so a keypad is included as an input device with this system to make this system easier and convenient to use. </a:t>
            </a:r>
          </a:p>
          <a:p>
            <a:pPr>
              <a:lnSpc>
                <a:spcPct val="150000"/>
              </a:lnSpc>
            </a:pPr>
            <a:r>
              <a:rPr lang="en-US" sz="1800" dirty="0">
                <a:solidFill>
                  <a:schemeClr val="bg1"/>
                </a:solidFill>
                <a:latin typeface="Century Gothic (Body)"/>
              </a:rPr>
              <a:t>To include this keypad module there are not much to define since most of the functions are included in the Keypad.h library. </a:t>
            </a:r>
          </a:p>
          <a:p>
            <a:pPr>
              <a:lnSpc>
                <a:spcPct val="150000"/>
              </a:lnSpc>
            </a:pPr>
            <a:r>
              <a:rPr lang="en-US" sz="1800" dirty="0">
                <a:solidFill>
                  <a:schemeClr val="bg1"/>
                </a:solidFill>
                <a:latin typeface="Century Gothic (Body)"/>
              </a:rPr>
              <a:t>The keys of the keypad module are defined in the setup function. </a:t>
            </a:r>
          </a:p>
          <a:p>
            <a:pPr>
              <a:lnSpc>
                <a:spcPct val="150000"/>
              </a:lnSpc>
            </a:pPr>
            <a:r>
              <a:rPr lang="en-US" sz="1800" dirty="0">
                <a:solidFill>
                  <a:schemeClr val="bg1"/>
                </a:solidFill>
                <a:latin typeface="Century Gothic (Body)"/>
              </a:rPr>
              <a:t>To receives any input from the user, </a:t>
            </a:r>
            <a:r>
              <a:rPr lang="en-US" sz="1800" dirty="0" err="1">
                <a:solidFill>
                  <a:schemeClr val="bg1"/>
                </a:solidFill>
                <a:latin typeface="Century Gothic (Body)"/>
              </a:rPr>
              <a:t>keypad.getKey</a:t>
            </a:r>
            <a:r>
              <a:rPr lang="en-US" sz="1800" dirty="0">
                <a:solidFill>
                  <a:schemeClr val="bg1"/>
                </a:solidFill>
                <a:latin typeface="Century Gothic (Body)"/>
              </a:rPr>
              <a:t>() function is called.</a:t>
            </a:r>
          </a:p>
        </p:txBody>
      </p:sp>
    </p:spTree>
    <p:extLst>
      <p:ext uri="{BB962C8B-B14F-4D97-AF65-F5344CB8AC3E}">
        <p14:creationId xmlns:p14="http://schemas.microsoft.com/office/powerpoint/2010/main" val="261151117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4.3.5 Receiving physical input using Keypad </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1230086" y="2420395"/>
            <a:ext cx="2523308" cy="3858168"/>
          </a:xfrm>
          <a:ln>
            <a:solidFill>
              <a:schemeClr val="bg1"/>
            </a:solidFill>
          </a:ln>
        </p:spPr>
        <p:txBody>
          <a:bodyPr>
            <a:noAutofit/>
          </a:bodyPr>
          <a:lstStyle/>
          <a:p>
            <a:pPr marL="0" indent="0">
              <a:lnSpc>
                <a:spcPct val="150000"/>
              </a:lnSpc>
              <a:buNone/>
            </a:pPr>
            <a:r>
              <a:rPr lang="en-US" sz="1000" dirty="0">
                <a:solidFill>
                  <a:schemeClr val="bg1"/>
                </a:solidFill>
                <a:latin typeface="Century Gothic (Body)"/>
              </a:rPr>
              <a:t>char </a:t>
            </a:r>
            <a:r>
              <a:rPr lang="en-US" sz="1000" dirty="0" err="1">
                <a:solidFill>
                  <a:schemeClr val="bg1"/>
                </a:solidFill>
                <a:latin typeface="Century Gothic (Body)"/>
              </a:rPr>
              <a:t>pincode</a:t>
            </a:r>
            <a:r>
              <a:rPr lang="en-US" sz="1000" dirty="0">
                <a:solidFill>
                  <a:schemeClr val="bg1"/>
                </a:solidFill>
                <a:latin typeface="Century Gothic (Body)"/>
              </a:rPr>
              <a:t>[7];</a:t>
            </a:r>
          </a:p>
          <a:p>
            <a:pPr marL="0" indent="0">
              <a:lnSpc>
                <a:spcPct val="150000"/>
              </a:lnSpc>
              <a:buNone/>
            </a:pPr>
            <a:r>
              <a:rPr lang="en-US" sz="1000" dirty="0">
                <a:solidFill>
                  <a:schemeClr val="bg1"/>
                </a:solidFill>
                <a:latin typeface="Century Gothic (Body)"/>
              </a:rPr>
              <a:t>int </a:t>
            </a:r>
            <a:r>
              <a:rPr lang="en-US" sz="1000" dirty="0" err="1">
                <a:solidFill>
                  <a:schemeClr val="bg1"/>
                </a:solidFill>
                <a:latin typeface="Century Gothic (Body)"/>
              </a:rPr>
              <a:t>MenuEntries</a:t>
            </a:r>
            <a:r>
              <a:rPr lang="en-US" sz="1000" dirty="0">
                <a:solidFill>
                  <a:schemeClr val="bg1"/>
                </a:solidFill>
                <a:latin typeface="Century Gothic (Body)"/>
              </a:rPr>
              <a:t>=0;</a:t>
            </a:r>
          </a:p>
          <a:p>
            <a:pPr marL="0" indent="0">
              <a:lnSpc>
                <a:spcPct val="150000"/>
              </a:lnSpc>
              <a:buNone/>
            </a:pPr>
            <a:r>
              <a:rPr lang="en-US" sz="1000" dirty="0">
                <a:solidFill>
                  <a:schemeClr val="bg1"/>
                </a:solidFill>
                <a:latin typeface="Century Gothic (Body)"/>
              </a:rPr>
              <a:t>const byte ROWS = 5; //five rows</a:t>
            </a:r>
          </a:p>
          <a:p>
            <a:pPr marL="0" indent="0">
              <a:lnSpc>
                <a:spcPct val="150000"/>
              </a:lnSpc>
              <a:buNone/>
            </a:pPr>
            <a:r>
              <a:rPr lang="en-US" sz="1000" dirty="0">
                <a:solidFill>
                  <a:schemeClr val="bg1"/>
                </a:solidFill>
                <a:latin typeface="Century Gothic (Body)"/>
              </a:rPr>
              <a:t>const byte COLS = 4; //four columns</a:t>
            </a:r>
          </a:p>
          <a:p>
            <a:pPr marL="0" indent="0">
              <a:lnSpc>
                <a:spcPct val="150000"/>
              </a:lnSpc>
              <a:buNone/>
            </a:pPr>
            <a:r>
              <a:rPr lang="en-US" sz="1000" dirty="0">
                <a:solidFill>
                  <a:schemeClr val="bg1"/>
                </a:solidFill>
                <a:latin typeface="Century Gothic (Body)"/>
              </a:rPr>
              <a:t>char keys[ROWS][COLS] = {</a:t>
            </a:r>
          </a:p>
          <a:p>
            <a:pPr marL="0" indent="0">
              <a:lnSpc>
                <a:spcPct val="150000"/>
              </a:lnSpc>
              <a:buNone/>
            </a:pPr>
            <a:r>
              <a:rPr lang="en-US" sz="1000" dirty="0">
                <a:solidFill>
                  <a:schemeClr val="bg1"/>
                </a:solidFill>
                <a:latin typeface="Century Gothic (Body)"/>
              </a:rPr>
              <a:t>  {'</a:t>
            </a:r>
            <a:r>
              <a:rPr lang="en-US" sz="1000" dirty="0" err="1">
                <a:solidFill>
                  <a:schemeClr val="bg1"/>
                </a:solidFill>
                <a:latin typeface="Century Gothic (Body)"/>
              </a:rPr>
              <a:t>a','b</a:t>
            </a:r>
            <a:r>
              <a:rPr lang="en-US" sz="1000" dirty="0">
                <a:solidFill>
                  <a:schemeClr val="bg1"/>
                </a:solidFill>
                <a:latin typeface="Century Gothic (Body)"/>
              </a:rPr>
              <a:t>','#','*'},</a:t>
            </a:r>
          </a:p>
          <a:p>
            <a:pPr marL="0" indent="0">
              <a:lnSpc>
                <a:spcPct val="150000"/>
              </a:lnSpc>
              <a:buNone/>
            </a:pPr>
            <a:r>
              <a:rPr lang="en-US" sz="1000" dirty="0">
                <a:solidFill>
                  <a:schemeClr val="bg1"/>
                </a:solidFill>
                <a:latin typeface="Century Gothic (Body)"/>
              </a:rPr>
              <a:t>  {'1','2','3','u'},</a:t>
            </a:r>
          </a:p>
          <a:p>
            <a:pPr marL="0" indent="0">
              <a:lnSpc>
                <a:spcPct val="150000"/>
              </a:lnSpc>
              <a:buNone/>
            </a:pPr>
            <a:r>
              <a:rPr lang="en-US" sz="1000" dirty="0">
                <a:solidFill>
                  <a:schemeClr val="bg1"/>
                </a:solidFill>
                <a:latin typeface="Century Gothic (Body)"/>
              </a:rPr>
              <a:t>  {'4','5','6','d'},</a:t>
            </a:r>
          </a:p>
          <a:p>
            <a:pPr marL="0" indent="0">
              <a:lnSpc>
                <a:spcPct val="150000"/>
              </a:lnSpc>
              <a:buNone/>
            </a:pPr>
            <a:r>
              <a:rPr lang="en-US" sz="1000" dirty="0">
                <a:solidFill>
                  <a:schemeClr val="bg1"/>
                </a:solidFill>
                <a:latin typeface="Century Gothic (Body)"/>
              </a:rPr>
              <a:t>  {'7','8','9','Q'},</a:t>
            </a:r>
          </a:p>
          <a:p>
            <a:pPr marL="0" indent="0">
              <a:lnSpc>
                <a:spcPct val="150000"/>
              </a:lnSpc>
              <a:buNone/>
            </a:pPr>
            <a:r>
              <a:rPr lang="en-US" sz="1000" dirty="0">
                <a:solidFill>
                  <a:schemeClr val="bg1"/>
                </a:solidFill>
                <a:latin typeface="Century Gothic (Body)"/>
              </a:rPr>
              <a:t>  {'l','0','r','E'}</a:t>
            </a:r>
          </a:p>
          <a:p>
            <a:pPr marL="0" indent="0">
              <a:lnSpc>
                <a:spcPct val="150000"/>
              </a:lnSpc>
              <a:buNone/>
            </a:pPr>
            <a:r>
              <a:rPr lang="en-US" sz="1000" dirty="0">
                <a:solidFill>
                  <a:schemeClr val="bg1"/>
                </a:solidFill>
                <a:latin typeface="Century Gothic (Body)"/>
              </a:rPr>
              <a:t>};</a:t>
            </a:r>
          </a:p>
        </p:txBody>
      </p:sp>
      <p:sp>
        <p:nvSpPr>
          <p:cNvPr id="6" name="Content Placeholder 4">
            <a:extLst>
              <a:ext uri="{FF2B5EF4-FFF2-40B4-BE49-F238E27FC236}">
                <a16:creationId xmlns:a16="http://schemas.microsoft.com/office/drawing/2014/main" id="{F037A5F4-397A-4FE4-85D9-A675D4CC96B3}"/>
              </a:ext>
            </a:extLst>
          </p:cNvPr>
          <p:cNvSpPr txBox="1">
            <a:spLocks/>
          </p:cNvSpPr>
          <p:nvPr/>
        </p:nvSpPr>
        <p:spPr>
          <a:xfrm>
            <a:off x="3964084" y="2420395"/>
            <a:ext cx="5606635" cy="1690052"/>
          </a:xfrm>
          <a:prstGeom prst="rect">
            <a:avLst/>
          </a:prstGeom>
          <a:ln>
            <a:solidFill>
              <a:schemeClr val="bg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en-US" sz="1000" dirty="0">
              <a:solidFill>
                <a:schemeClr val="bg1"/>
              </a:solidFill>
              <a:latin typeface="Century Gothic (Body)"/>
            </a:endParaRPr>
          </a:p>
          <a:p>
            <a:pPr marL="0" indent="0">
              <a:lnSpc>
                <a:spcPct val="150000"/>
              </a:lnSpc>
              <a:buFont typeface="Arial" panose="020B0604020202020204" pitchFamily="34" charset="0"/>
              <a:buNone/>
            </a:pPr>
            <a:r>
              <a:rPr lang="en-US" sz="1000" dirty="0">
                <a:solidFill>
                  <a:schemeClr val="bg1"/>
                </a:solidFill>
                <a:latin typeface="Century Gothic (Body)"/>
              </a:rPr>
              <a:t>byte </a:t>
            </a:r>
            <a:r>
              <a:rPr lang="en-US" sz="1000" dirty="0" err="1">
                <a:solidFill>
                  <a:schemeClr val="bg1"/>
                </a:solidFill>
                <a:latin typeface="Century Gothic (Body)"/>
              </a:rPr>
              <a:t>rowPins</a:t>
            </a:r>
            <a:r>
              <a:rPr lang="en-US" sz="1000" dirty="0">
                <a:solidFill>
                  <a:schemeClr val="bg1"/>
                </a:solidFill>
                <a:latin typeface="Century Gothic (Body)"/>
              </a:rPr>
              <a:t>[ROWS] = {23,24,25,26,27}; //connect to the row pinouts of the keypad</a:t>
            </a:r>
          </a:p>
          <a:p>
            <a:pPr marL="0" indent="0">
              <a:lnSpc>
                <a:spcPct val="150000"/>
              </a:lnSpc>
              <a:buFont typeface="Arial" panose="020B0604020202020204" pitchFamily="34" charset="0"/>
              <a:buNone/>
            </a:pPr>
            <a:r>
              <a:rPr lang="en-US" sz="1000" dirty="0">
                <a:solidFill>
                  <a:schemeClr val="bg1"/>
                </a:solidFill>
                <a:latin typeface="Century Gothic (Body)"/>
              </a:rPr>
              <a:t>byte </a:t>
            </a:r>
            <a:r>
              <a:rPr lang="en-US" sz="1000" dirty="0" err="1">
                <a:solidFill>
                  <a:schemeClr val="bg1"/>
                </a:solidFill>
                <a:latin typeface="Century Gothic (Body)"/>
              </a:rPr>
              <a:t>colPins</a:t>
            </a:r>
            <a:r>
              <a:rPr lang="en-US" sz="1000" dirty="0">
                <a:solidFill>
                  <a:schemeClr val="bg1"/>
                </a:solidFill>
                <a:latin typeface="Century Gothic (Body)"/>
              </a:rPr>
              <a:t>[COLS] = {31,30,29,28}; //connect to the column pinouts of the keypad</a:t>
            </a:r>
          </a:p>
          <a:p>
            <a:pPr marL="0" indent="0">
              <a:lnSpc>
                <a:spcPct val="150000"/>
              </a:lnSpc>
              <a:buFont typeface="Arial" panose="020B0604020202020204" pitchFamily="34" charset="0"/>
              <a:buNone/>
            </a:pPr>
            <a:r>
              <a:rPr lang="en-US" sz="1000" dirty="0">
                <a:solidFill>
                  <a:schemeClr val="bg1"/>
                </a:solidFill>
                <a:latin typeface="Century Gothic (Body)"/>
              </a:rPr>
              <a:t>Keypad </a:t>
            </a:r>
            <a:r>
              <a:rPr lang="en-US" sz="1000" dirty="0" err="1">
                <a:solidFill>
                  <a:schemeClr val="bg1"/>
                </a:solidFill>
                <a:latin typeface="Century Gothic (Body)"/>
              </a:rPr>
              <a:t>keypad</a:t>
            </a:r>
            <a:r>
              <a:rPr lang="en-US" sz="1000" dirty="0">
                <a:solidFill>
                  <a:schemeClr val="bg1"/>
                </a:solidFill>
                <a:latin typeface="Century Gothic (Body)"/>
              </a:rPr>
              <a:t> = Keypad( </a:t>
            </a:r>
            <a:r>
              <a:rPr lang="en-US" sz="1000" dirty="0" err="1">
                <a:solidFill>
                  <a:schemeClr val="bg1"/>
                </a:solidFill>
                <a:latin typeface="Century Gothic (Body)"/>
              </a:rPr>
              <a:t>makeKeymap</a:t>
            </a:r>
            <a:r>
              <a:rPr lang="en-US" sz="1000" dirty="0">
                <a:solidFill>
                  <a:schemeClr val="bg1"/>
                </a:solidFill>
                <a:latin typeface="Century Gothic (Body)"/>
              </a:rPr>
              <a:t>(keys), </a:t>
            </a:r>
            <a:r>
              <a:rPr lang="en-US" sz="1000" dirty="0" err="1">
                <a:solidFill>
                  <a:schemeClr val="bg1"/>
                </a:solidFill>
                <a:latin typeface="Century Gothic (Body)"/>
              </a:rPr>
              <a:t>rowPins</a:t>
            </a:r>
            <a:r>
              <a:rPr lang="en-US" sz="1000" dirty="0">
                <a:solidFill>
                  <a:schemeClr val="bg1"/>
                </a:solidFill>
                <a:latin typeface="Century Gothic (Body)"/>
              </a:rPr>
              <a:t>, </a:t>
            </a:r>
            <a:r>
              <a:rPr lang="en-US" sz="1000" dirty="0" err="1">
                <a:solidFill>
                  <a:schemeClr val="bg1"/>
                </a:solidFill>
                <a:latin typeface="Century Gothic (Body)"/>
              </a:rPr>
              <a:t>colPins</a:t>
            </a:r>
            <a:r>
              <a:rPr lang="en-US" sz="1000" dirty="0">
                <a:solidFill>
                  <a:schemeClr val="bg1"/>
                </a:solidFill>
                <a:latin typeface="Century Gothic (Body)"/>
              </a:rPr>
              <a:t>, ROWS, COLS );</a:t>
            </a:r>
          </a:p>
        </p:txBody>
      </p:sp>
      <p:sp>
        <p:nvSpPr>
          <p:cNvPr id="7" name="Content Placeholder 4">
            <a:extLst>
              <a:ext uri="{FF2B5EF4-FFF2-40B4-BE49-F238E27FC236}">
                <a16:creationId xmlns:a16="http://schemas.microsoft.com/office/drawing/2014/main" id="{A077BB62-9C3D-4FC7-9A5C-85710C0EF21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dirty="0">
                <a:solidFill>
                  <a:schemeClr val="bg1"/>
                </a:solidFill>
                <a:latin typeface="Century Gothic (Body)"/>
              </a:rPr>
              <a:t>Function Codes for Keypad</a:t>
            </a:r>
          </a:p>
        </p:txBody>
      </p:sp>
    </p:spTree>
    <p:extLst>
      <p:ext uri="{BB962C8B-B14F-4D97-AF65-F5344CB8AC3E}">
        <p14:creationId xmlns:p14="http://schemas.microsoft.com/office/powerpoint/2010/main" val="33023219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4.3.6 Control relays as switches.</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614938" y="1825624"/>
            <a:ext cx="10819256" cy="4723221"/>
          </a:xfrm>
        </p:spPr>
        <p:txBody>
          <a:bodyPr>
            <a:normAutofit/>
          </a:bodyPr>
          <a:lstStyle/>
          <a:p>
            <a:pPr>
              <a:lnSpc>
                <a:spcPct val="150000"/>
              </a:lnSpc>
            </a:pPr>
            <a:r>
              <a:rPr lang="en-US" sz="2000" dirty="0">
                <a:solidFill>
                  <a:schemeClr val="bg1"/>
                </a:solidFill>
                <a:latin typeface="Century Gothic (Body)"/>
              </a:rPr>
              <a:t>Relays are used as switches in this prototype system where it is controlled automatically by the system without human effort. </a:t>
            </a:r>
          </a:p>
          <a:p>
            <a:pPr>
              <a:lnSpc>
                <a:spcPct val="150000"/>
              </a:lnSpc>
            </a:pPr>
            <a:r>
              <a:rPr lang="en-US" sz="2000" dirty="0">
                <a:solidFill>
                  <a:schemeClr val="bg1"/>
                </a:solidFill>
                <a:latin typeface="Century Gothic (Body)"/>
              </a:rPr>
              <a:t>There are 3 sets of relays, total of 6 relays used, 2 of sets are used to detect inputs and 1 is to control output.</a:t>
            </a:r>
          </a:p>
        </p:txBody>
      </p:sp>
    </p:spTree>
    <p:extLst>
      <p:ext uri="{BB962C8B-B14F-4D97-AF65-F5344CB8AC3E}">
        <p14:creationId xmlns:p14="http://schemas.microsoft.com/office/powerpoint/2010/main" val="14801097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4.3.6 Control relays as switches.</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614939" y="1825624"/>
            <a:ext cx="8081408" cy="4723221"/>
          </a:xfrm>
        </p:spPr>
        <p:txBody>
          <a:bodyPr>
            <a:normAutofit/>
          </a:bodyPr>
          <a:lstStyle/>
          <a:p>
            <a:pPr>
              <a:lnSpc>
                <a:spcPct val="150000"/>
              </a:lnSpc>
            </a:pPr>
            <a:r>
              <a:rPr lang="en-US" sz="1600" dirty="0">
                <a:solidFill>
                  <a:schemeClr val="bg1"/>
                </a:solidFill>
                <a:latin typeface="Century Gothic (Body)"/>
              </a:rPr>
              <a:t>The first set used as input detection relays are to detect and manage power supply units. </a:t>
            </a:r>
          </a:p>
          <a:p>
            <a:pPr>
              <a:lnSpc>
                <a:spcPct val="150000"/>
              </a:lnSpc>
            </a:pPr>
            <a:r>
              <a:rPr lang="en-US" sz="1600" dirty="0">
                <a:solidFill>
                  <a:schemeClr val="bg1"/>
                </a:solidFill>
                <a:latin typeface="Century Gothic (Body)"/>
              </a:rPr>
              <a:t>Both relay’s coils are connected to main power supply. </a:t>
            </a:r>
          </a:p>
          <a:p>
            <a:pPr>
              <a:lnSpc>
                <a:spcPct val="150000"/>
              </a:lnSpc>
            </a:pPr>
            <a:r>
              <a:rPr lang="en-US" sz="1600" dirty="0">
                <a:solidFill>
                  <a:schemeClr val="bg1"/>
                </a:solidFill>
                <a:latin typeface="Century Gothic (Body)"/>
              </a:rPr>
              <a:t>Each of the relay is dedicated for each power terminal, (+) and (-) and connected to the Normally Open (NO) pin. </a:t>
            </a:r>
          </a:p>
          <a:p>
            <a:pPr>
              <a:lnSpc>
                <a:spcPct val="150000"/>
              </a:lnSpc>
            </a:pPr>
            <a:r>
              <a:rPr lang="en-US" sz="1600" dirty="0">
                <a:solidFill>
                  <a:schemeClr val="bg1"/>
                </a:solidFill>
                <a:latin typeface="Century Gothic (Body)"/>
              </a:rPr>
              <a:t>If the coil is activated the current flow from the main power source (NO) to the common pin (C) of the relays, else the relays switches from Normally Open (NO) to Normally Closed (NC) where the back-up batteries are connected. </a:t>
            </a:r>
          </a:p>
        </p:txBody>
      </p:sp>
      <p:graphicFrame>
        <p:nvGraphicFramePr>
          <p:cNvPr id="4" name="Content Placeholder 7">
            <a:extLst>
              <a:ext uri="{FF2B5EF4-FFF2-40B4-BE49-F238E27FC236}">
                <a16:creationId xmlns:a16="http://schemas.microsoft.com/office/drawing/2014/main" id="{4685442A-B03A-4E4F-A34F-27C46EE8EE8E}"/>
              </a:ext>
            </a:extLst>
          </p:cNvPr>
          <p:cNvGraphicFramePr>
            <a:graphicFrameLocks/>
          </p:cNvGraphicFramePr>
          <p:nvPr>
            <p:extLst>
              <p:ext uri="{D42A27DB-BD31-4B8C-83A1-F6EECF244321}">
                <p14:modId xmlns:p14="http://schemas.microsoft.com/office/powerpoint/2010/main" val="3892495135"/>
              </p:ext>
            </p:extLst>
          </p:nvPr>
        </p:nvGraphicFramePr>
        <p:xfrm>
          <a:off x="8881703" y="2434526"/>
          <a:ext cx="3108961" cy="2241340"/>
        </p:xfrm>
        <a:graphic>
          <a:graphicData uri="http://schemas.openxmlformats.org/drawingml/2006/table">
            <a:tbl>
              <a:tblPr firstRow="1" firstCol="1" bandRow="1">
                <a:tableStyleId>{3C2FFA5D-87B4-456A-9821-1D502468CF0F}</a:tableStyleId>
              </a:tblPr>
              <a:tblGrid>
                <a:gridCol w="384810">
                  <a:extLst>
                    <a:ext uri="{9D8B030D-6E8A-4147-A177-3AD203B41FA5}">
                      <a16:colId xmlns:a16="http://schemas.microsoft.com/office/drawing/2014/main" val="480758999"/>
                    </a:ext>
                  </a:extLst>
                </a:gridCol>
                <a:gridCol w="716756">
                  <a:extLst>
                    <a:ext uri="{9D8B030D-6E8A-4147-A177-3AD203B41FA5}">
                      <a16:colId xmlns:a16="http://schemas.microsoft.com/office/drawing/2014/main" val="2031814622"/>
                    </a:ext>
                  </a:extLst>
                </a:gridCol>
                <a:gridCol w="704850">
                  <a:extLst>
                    <a:ext uri="{9D8B030D-6E8A-4147-A177-3AD203B41FA5}">
                      <a16:colId xmlns:a16="http://schemas.microsoft.com/office/drawing/2014/main" val="23279941"/>
                    </a:ext>
                  </a:extLst>
                </a:gridCol>
                <a:gridCol w="726282">
                  <a:extLst>
                    <a:ext uri="{9D8B030D-6E8A-4147-A177-3AD203B41FA5}">
                      <a16:colId xmlns:a16="http://schemas.microsoft.com/office/drawing/2014/main" val="1283002939"/>
                    </a:ext>
                  </a:extLst>
                </a:gridCol>
                <a:gridCol w="576263">
                  <a:extLst>
                    <a:ext uri="{9D8B030D-6E8A-4147-A177-3AD203B41FA5}">
                      <a16:colId xmlns:a16="http://schemas.microsoft.com/office/drawing/2014/main" val="2553601872"/>
                    </a:ext>
                  </a:extLst>
                </a:gridCol>
              </a:tblGrid>
              <a:tr h="1005360">
                <a:tc>
                  <a:txBody>
                    <a:bodyPr/>
                    <a:lstStyle/>
                    <a:p>
                      <a:pPr algn="ctr">
                        <a:lnSpc>
                          <a:spcPct val="200000"/>
                        </a:lnSpc>
                        <a:spcAft>
                          <a:spcPts val="0"/>
                        </a:spcAft>
                      </a:pPr>
                      <a:r>
                        <a:rPr lang="en-MY" sz="1000" dirty="0">
                          <a:effectLst/>
                        </a:rPr>
                        <a:t>Coil</a:t>
                      </a:r>
                      <a:endParaRPr lang="en-US" sz="9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dirty="0">
                          <a:effectLst/>
                        </a:rPr>
                        <a:t>Normally</a:t>
                      </a:r>
                    </a:p>
                    <a:p>
                      <a:pPr algn="ctr">
                        <a:lnSpc>
                          <a:spcPct val="200000"/>
                        </a:lnSpc>
                        <a:spcAft>
                          <a:spcPts val="0"/>
                        </a:spcAft>
                      </a:pPr>
                      <a:r>
                        <a:rPr lang="en-MY" sz="1000" dirty="0">
                          <a:effectLst/>
                        </a:rPr>
                        <a:t>Open</a:t>
                      </a:r>
                    </a:p>
                    <a:p>
                      <a:pPr algn="ctr">
                        <a:lnSpc>
                          <a:spcPct val="200000"/>
                        </a:lnSpc>
                        <a:spcAft>
                          <a:spcPts val="0"/>
                        </a:spcAft>
                      </a:pPr>
                      <a:r>
                        <a:rPr lang="en-MY" sz="1000" dirty="0">
                          <a:effectLst/>
                        </a:rPr>
                        <a:t>(NO)</a:t>
                      </a:r>
                      <a:endParaRPr lang="en-US" sz="9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dirty="0">
                          <a:effectLst/>
                        </a:rPr>
                        <a:t>Normally</a:t>
                      </a:r>
                    </a:p>
                    <a:p>
                      <a:pPr algn="ctr">
                        <a:lnSpc>
                          <a:spcPct val="200000"/>
                        </a:lnSpc>
                        <a:spcAft>
                          <a:spcPts val="0"/>
                        </a:spcAft>
                      </a:pPr>
                      <a:r>
                        <a:rPr lang="en-MY" sz="1000" dirty="0">
                          <a:effectLst/>
                        </a:rPr>
                        <a:t>Close</a:t>
                      </a:r>
                    </a:p>
                    <a:p>
                      <a:pPr algn="ctr">
                        <a:lnSpc>
                          <a:spcPct val="200000"/>
                        </a:lnSpc>
                        <a:spcAft>
                          <a:spcPts val="0"/>
                        </a:spcAft>
                      </a:pPr>
                      <a:r>
                        <a:rPr lang="en-MY" sz="1000" dirty="0">
                          <a:effectLst/>
                        </a:rPr>
                        <a:t>(NC)</a:t>
                      </a:r>
                      <a:endParaRPr lang="en-US" sz="9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dirty="0">
                          <a:effectLst/>
                        </a:rPr>
                        <a:t>Common</a:t>
                      </a:r>
                      <a:endParaRPr lang="en-US" sz="9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a:effectLst/>
                        </a:rPr>
                        <a:t>Power Source</a:t>
                      </a:r>
                      <a:endParaRPr lang="en-US" sz="900">
                        <a:effectLst/>
                        <a:latin typeface="Century Gothic (Body)"/>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34840824"/>
                  </a:ext>
                </a:extLst>
              </a:tr>
              <a:tr h="617990">
                <a:tc>
                  <a:txBody>
                    <a:bodyPr/>
                    <a:lstStyle/>
                    <a:p>
                      <a:pPr algn="ctr">
                        <a:lnSpc>
                          <a:spcPct val="200000"/>
                        </a:lnSpc>
                        <a:spcAft>
                          <a:spcPts val="0"/>
                        </a:spcAft>
                      </a:pPr>
                      <a:r>
                        <a:rPr lang="en-MY" sz="1000">
                          <a:effectLst/>
                        </a:rPr>
                        <a:t>0</a:t>
                      </a:r>
                      <a:endParaRPr lang="en-US" sz="90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dirty="0">
                          <a:effectLst/>
                        </a:rPr>
                        <a:t>0</a:t>
                      </a:r>
                      <a:endParaRPr lang="en-US" sz="9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dirty="0">
                          <a:effectLst/>
                        </a:rPr>
                        <a:t>1</a:t>
                      </a:r>
                      <a:endParaRPr lang="en-US" sz="9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a:effectLst/>
                        </a:rPr>
                        <a:t>NC</a:t>
                      </a:r>
                      <a:endParaRPr lang="en-US" sz="90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a:effectLst/>
                        </a:rPr>
                        <a:t>BU Battery</a:t>
                      </a:r>
                      <a:endParaRPr lang="en-US" sz="900">
                        <a:effectLst/>
                        <a:latin typeface="Century Gothic (Body)"/>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75504809"/>
                  </a:ext>
                </a:extLst>
              </a:tr>
              <a:tr h="617990">
                <a:tc>
                  <a:txBody>
                    <a:bodyPr/>
                    <a:lstStyle/>
                    <a:p>
                      <a:pPr algn="ctr">
                        <a:lnSpc>
                          <a:spcPct val="200000"/>
                        </a:lnSpc>
                        <a:spcAft>
                          <a:spcPts val="0"/>
                        </a:spcAft>
                      </a:pPr>
                      <a:r>
                        <a:rPr lang="en-MY" sz="1000" dirty="0">
                          <a:effectLst/>
                        </a:rPr>
                        <a:t>1</a:t>
                      </a:r>
                      <a:endParaRPr lang="en-US" sz="9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dirty="0">
                          <a:effectLst/>
                        </a:rPr>
                        <a:t>1</a:t>
                      </a:r>
                      <a:endParaRPr lang="en-US" sz="9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dirty="0">
                          <a:effectLst/>
                        </a:rPr>
                        <a:t>0</a:t>
                      </a:r>
                      <a:endParaRPr lang="en-US" sz="9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dirty="0">
                          <a:effectLst/>
                        </a:rPr>
                        <a:t>NO</a:t>
                      </a:r>
                      <a:endParaRPr lang="en-US" sz="9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000" dirty="0">
                          <a:effectLst/>
                        </a:rPr>
                        <a:t>Main Source</a:t>
                      </a:r>
                      <a:endParaRPr lang="en-US" sz="900" dirty="0">
                        <a:effectLst/>
                        <a:latin typeface="Century Gothic (Body)"/>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75860361"/>
                  </a:ext>
                </a:extLst>
              </a:tr>
            </a:tbl>
          </a:graphicData>
        </a:graphic>
      </p:graphicFrame>
      <p:sp>
        <p:nvSpPr>
          <p:cNvPr id="6" name="Rectangle 5">
            <a:extLst>
              <a:ext uri="{FF2B5EF4-FFF2-40B4-BE49-F238E27FC236}">
                <a16:creationId xmlns:a16="http://schemas.microsoft.com/office/drawing/2014/main" id="{C71B111A-FBAC-4431-BB88-9A44EF8AF00A}"/>
              </a:ext>
            </a:extLst>
          </p:cNvPr>
          <p:cNvSpPr/>
          <p:nvPr/>
        </p:nvSpPr>
        <p:spPr>
          <a:xfrm>
            <a:off x="9067058" y="4675866"/>
            <a:ext cx="2738250" cy="261610"/>
          </a:xfrm>
          <a:prstGeom prst="rect">
            <a:avLst/>
          </a:prstGeom>
        </p:spPr>
        <p:txBody>
          <a:bodyPr wrap="none">
            <a:spAutoFit/>
          </a:bodyPr>
          <a:lstStyle/>
          <a:p>
            <a:r>
              <a:rPr lang="en-US" sz="1100" dirty="0">
                <a:solidFill>
                  <a:schemeClr val="bg1"/>
                </a:solidFill>
                <a:latin typeface="Century Gothic (Body)"/>
              </a:rPr>
              <a:t>Table 4.3.6.1: Relay power input table</a:t>
            </a:r>
          </a:p>
        </p:txBody>
      </p:sp>
    </p:spTree>
    <p:extLst>
      <p:ext uri="{BB962C8B-B14F-4D97-AF65-F5344CB8AC3E}">
        <p14:creationId xmlns:p14="http://schemas.microsoft.com/office/powerpoint/2010/main" val="38446891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4.3.6 Control relays as switches.</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614938" y="1825624"/>
            <a:ext cx="8468101" cy="4723221"/>
          </a:xfrm>
        </p:spPr>
        <p:txBody>
          <a:bodyPr>
            <a:normAutofit/>
          </a:bodyPr>
          <a:lstStyle/>
          <a:p>
            <a:pPr>
              <a:lnSpc>
                <a:spcPct val="150000"/>
              </a:lnSpc>
            </a:pPr>
            <a:r>
              <a:rPr lang="en-US" sz="1600" dirty="0">
                <a:solidFill>
                  <a:schemeClr val="bg1"/>
                </a:solidFill>
                <a:latin typeface="Century Gothic (Body)"/>
              </a:rPr>
              <a:t>The second set of input detection relays are used to detect the Power (PWR) and Ignition (ACC). </a:t>
            </a:r>
          </a:p>
          <a:p>
            <a:pPr>
              <a:lnSpc>
                <a:spcPct val="150000"/>
              </a:lnSpc>
            </a:pPr>
            <a:r>
              <a:rPr lang="en-US" sz="1600" dirty="0">
                <a:solidFill>
                  <a:schemeClr val="bg1"/>
                </a:solidFill>
                <a:latin typeface="Century Gothic (Body)"/>
              </a:rPr>
              <a:t>One of the relay’s coil is connected to the PWR input and the other is connected to the ACC input. </a:t>
            </a:r>
          </a:p>
          <a:p>
            <a:pPr>
              <a:lnSpc>
                <a:spcPct val="150000"/>
              </a:lnSpc>
            </a:pPr>
            <a:r>
              <a:rPr lang="en-US" sz="1600" dirty="0">
                <a:solidFill>
                  <a:schemeClr val="bg1"/>
                </a:solidFill>
                <a:latin typeface="Century Gothic (Body)"/>
              </a:rPr>
              <a:t>These relays are supplied with 5V to the Normally Open (NO) pin and ground (GND) is connected to the Normally Closed (NC) pin. </a:t>
            </a:r>
          </a:p>
          <a:p>
            <a:pPr>
              <a:lnSpc>
                <a:spcPct val="150000"/>
              </a:lnSpc>
            </a:pPr>
            <a:r>
              <a:rPr lang="en-US" sz="1600" dirty="0">
                <a:solidFill>
                  <a:schemeClr val="bg1"/>
                </a:solidFill>
                <a:latin typeface="Century Gothic (Body)"/>
              </a:rPr>
              <a:t>When the coils are activated these send 5V inputs as signals to the CD4081BE IC which is an AND gate chip, else GND. </a:t>
            </a:r>
          </a:p>
          <a:p>
            <a:pPr>
              <a:lnSpc>
                <a:spcPct val="150000"/>
              </a:lnSpc>
            </a:pPr>
            <a:r>
              <a:rPr lang="en-US" sz="1600" dirty="0">
                <a:solidFill>
                  <a:schemeClr val="bg1"/>
                </a:solidFill>
                <a:latin typeface="Century Gothic (Body)"/>
              </a:rPr>
              <a:t>Then this chip will send an input to the processor based on the signal sent from the relays.</a:t>
            </a:r>
          </a:p>
        </p:txBody>
      </p:sp>
      <p:sp>
        <p:nvSpPr>
          <p:cNvPr id="6" name="Rectangle 5">
            <a:extLst>
              <a:ext uri="{FF2B5EF4-FFF2-40B4-BE49-F238E27FC236}">
                <a16:creationId xmlns:a16="http://schemas.microsoft.com/office/drawing/2014/main" id="{C71B111A-FBAC-4431-BB88-9A44EF8AF00A}"/>
              </a:ext>
            </a:extLst>
          </p:cNvPr>
          <p:cNvSpPr/>
          <p:nvPr/>
        </p:nvSpPr>
        <p:spPr>
          <a:xfrm>
            <a:off x="9033743" y="4675866"/>
            <a:ext cx="2912977" cy="261610"/>
          </a:xfrm>
          <a:prstGeom prst="rect">
            <a:avLst/>
          </a:prstGeom>
        </p:spPr>
        <p:txBody>
          <a:bodyPr wrap="none">
            <a:spAutoFit/>
          </a:bodyPr>
          <a:lstStyle/>
          <a:p>
            <a:r>
              <a:rPr lang="en-US" sz="1100" dirty="0">
                <a:solidFill>
                  <a:schemeClr val="bg1"/>
                </a:solidFill>
                <a:latin typeface="Century Gothic (Body)"/>
              </a:rPr>
              <a:t>Table 4.3.6.2: Truth table of CD4081BE IC</a:t>
            </a:r>
          </a:p>
        </p:txBody>
      </p:sp>
      <p:graphicFrame>
        <p:nvGraphicFramePr>
          <p:cNvPr id="3" name="Table 2">
            <a:extLst>
              <a:ext uri="{FF2B5EF4-FFF2-40B4-BE49-F238E27FC236}">
                <a16:creationId xmlns:a16="http://schemas.microsoft.com/office/drawing/2014/main" id="{7F8F09CD-433E-4E49-B313-DA248F3F6E02}"/>
              </a:ext>
            </a:extLst>
          </p:cNvPr>
          <p:cNvGraphicFramePr>
            <a:graphicFrameLocks noGrp="1"/>
          </p:cNvGraphicFramePr>
          <p:nvPr>
            <p:extLst>
              <p:ext uri="{D42A27DB-BD31-4B8C-83A1-F6EECF244321}">
                <p14:modId xmlns:p14="http://schemas.microsoft.com/office/powerpoint/2010/main" val="3819998862"/>
              </p:ext>
            </p:extLst>
          </p:nvPr>
        </p:nvGraphicFramePr>
        <p:xfrm>
          <a:off x="8973820" y="2516866"/>
          <a:ext cx="3032824" cy="2159000"/>
        </p:xfrm>
        <a:graphic>
          <a:graphicData uri="http://schemas.openxmlformats.org/drawingml/2006/table">
            <a:tbl>
              <a:tblPr firstRow="1" firstCol="1" bandRow="1">
                <a:tableStyleId>{3C2FFA5D-87B4-456A-9821-1D502468CF0F}</a:tableStyleId>
              </a:tblPr>
              <a:tblGrid>
                <a:gridCol w="1049746">
                  <a:extLst>
                    <a:ext uri="{9D8B030D-6E8A-4147-A177-3AD203B41FA5}">
                      <a16:colId xmlns:a16="http://schemas.microsoft.com/office/drawing/2014/main" val="3936749226"/>
                    </a:ext>
                  </a:extLst>
                </a:gridCol>
                <a:gridCol w="992777">
                  <a:extLst>
                    <a:ext uri="{9D8B030D-6E8A-4147-A177-3AD203B41FA5}">
                      <a16:colId xmlns:a16="http://schemas.microsoft.com/office/drawing/2014/main" val="2188506864"/>
                    </a:ext>
                  </a:extLst>
                </a:gridCol>
                <a:gridCol w="990301">
                  <a:extLst>
                    <a:ext uri="{9D8B030D-6E8A-4147-A177-3AD203B41FA5}">
                      <a16:colId xmlns:a16="http://schemas.microsoft.com/office/drawing/2014/main" val="1770322985"/>
                    </a:ext>
                  </a:extLst>
                </a:gridCol>
              </a:tblGrid>
              <a:tr h="431800">
                <a:tc>
                  <a:txBody>
                    <a:bodyPr/>
                    <a:lstStyle/>
                    <a:p>
                      <a:pPr algn="ctr">
                        <a:lnSpc>
                          <a:spcPct val="200000"/>
                        </a:lnSpc>
                        <a:spcAft>
                          <a:spcPts val="0"/>
                        </a:spcAft>
                      </a:pPr>
                      <a:r>
                        <a:rPr lang="en-MY" sz="1200" dirty="0">
                          <a:effectLst/>
                        </a:rPr>
                        <a:t>Input A (PWR)</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MY" sz="1200" dirty="0">
                          <a:effectLst/>
                        </a:rPr>
                        <a:t>Input B (ACC)</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MY" sz="1200" dirty="0">
                          <a:effectLst/>
                        </a:rPr>
                        <a:t>Output 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79231132"/>
                  </a:ext>
                </a:extLst>
              </a:tr>
              <a:tr h="431800">
                <a:tc>
                  <a:txBody>
                    <a:bodyPr/>
                    <a:lstStyle/>
                    <a:p>
                      <a:pPr algn="just">
                        <a:lnSpc>
                          <a:spcPct val="200000"/>
                        </a:lnSpc>
                        <a:spcAft>
                          <a:spcPts val="0"/>
                        </a:spcAft>
                      </a:pPr>
                      <a:r>
                        <a:rPr lang="en-MY" sz="1200">
                          <a:effectLst/>
                        </a:rPr>
                        <a:t>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200000"/>
                        </a:lnSpc>
                        <a:spcAft>
                          <a:spcPts val="0"/>
                        </a:spcAft>
                      </a:pPr>
                      <a:r>
                        <a:rPr lang="en-MY" sz="1200">
                          <a:effectLst/>
                        </a:rPr>
                        <a:t>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200000"/>
                        </a:lnSpc>
                        <a:spcAft>
                          <a:spcPts val="0"/>
                        </a:spcAft>
                      </a:pPr>
                      <a:r>
                        <a:rPr lang="en-MY" sz="1200">
                          <a:effectLst/>
                        </a:rPr>
                        <a:t>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13338478"/>
                  </a:ext>
                </a:extLst>
              </a:tr>
              <a:tr h="431800">
                <a:tc>
                  <a:txBody>
                    <a:bodyPr/>
                    <a:lstStyle/>
                    <a:p>
                      <a:pPr algn="just">
                        <a:lnSpc>
                          <a:spcPct val="200000"/>
                        </a:lnSpc>
                        <a:spcAft>
                          <a:spcPts val="0"/>
                        </a:spcAft>
                      </a:pPr>
                      <a:r>
                        <a:rPr lang="en-MY" sz="1200">
                          <a:effectLst/>
                        </a:rPr>
                        <a:t>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200000"/>
                        </a:lnSpc>
                        <a:spcAft>
                          <a:spcPts val="0"/>
                        </a:spcAft>
                      </a:pPr>
                      <a:r>
                        <a:rPr lang="en-MY" sz="1200">
                          <a:effectLst/>
                        </a:rPr>
                        <a:t>1</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200000"/>
                        </a:lnSpc>
                        <a:spcAft>
                          <a:spcPts val="0"/>
                        </a:spcAft>
                      </a:pPr>
                      <a:r>
                        <a:rPr lang="en-MY" sz="1200">
                          <a:effectLst/>
                        </a:rPr>
                        <a:t>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93988163"/>
                  </a:ext>
                </a:extLst>
              </a:tr>
              <a:tr h="431800">
                <a:tc>
                  <a:txBody>
                    <a:bodyPr/>
                    <a:lstStyle/>
                    <a:p>
                      <a:pPr algn="just">
                        <a:lnSpc>
                          <a:spcPct val="200000"/>
                        </a:lnSpc>
                        <a:spcAft>
                          <a:spcPts val="0"/>
                        </a:spcAft>
                      </a:pPr>
                      <a:r>
                        <a:rPr lang="en-MY" sz="1200">
                          <a:effectLst/>
                        </a:rPr>
                        <a:t>1</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200000"/>
                        </a:lnSpc>
                        <a:spcAft>
                          <a:spcPts val="0"/>
                        </a:spcAft>
                      </a:pPr>
                      <a:r>
                        <a:rPr lang="en-MY" sz="1200">
                          <a:effectLst/>
                        </a:rPr>
                        <a:t>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200000"/>
                        </a:lnSpc>
                        <a:spcAft>
                          <a:spcPts val="0"/>
                        </a:spcAft>
                      </a:pPr>
                      <a:r>
                        <a:rPr lang="en-MY" sz="1200">
                          <a:effectLst/>
                        </a:rPr>
                        <a:t>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40028040"/>
                  </a:ext>
                </a:extLst>
              </a:tr>
              <a:tr h="431800">
                <a:tc>
                  <a:txBody>
                    <a:bodyPr/>
                    <a:lstStyle/>
                    <a:p>
                      <a:pPr algn="just">
                        <a:lnSpc>
                          <a:spcPct val="200000"/>
                        </a:lnSpc>
                        <a:spcAft>
                          <a:spcPts val="0"/>
                        </a:spcAft>
                      </a:pPr>
                      <a:r>
                        <a:rPr lang="en-MY" sz="1200">
                          <a:effectLst/>
                        </a:rPr>
                        <a:t>1</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200000"/>
                        </a:lnSpc>
                        <a:spcAft>
                          <a:spcPts val="0"/>
                        </a:spcAft>
                      </a:pPr>
                      <a:r>
                        <a:rPr lang="en-MY" sz="1200" dirty="0">
                          <a:effectLst/>
                        </a:rPr>
                        <a:t>1</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200000"/>
                        </a:lnSpc>
                        <a:spcAft>
                          <a:spcPts val="0"/>
                        </a:spcAft>
                      </a:pPr>
                      <a:r>
                        <a:rPr lang="en-MY" sz="1200" dirty="0">
                          <a:effectLst/>
                        </a:rPr>
                        <a:t>1</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146295"/>
                  </a:ext>
                </a:extLst>
              </a:tr>
            </a:tbl>
          </a:graphicData>
        </a:graphic>
      </p:graphicFrame>
    </p:spTree>
    <p:extLst>
      <p:ext uri="{BB962C8B-B14F-4D97-AF65-F5344CB8AC3E}">
        <p14:creationId xmlns:p14="http://schemas.microsoft.com/office/powerpoint/2010/main" val="13337062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4.3.6 Control relays as switches.</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614938" y="1825624"/>
            <a:ext cx="8468101" cy="4723221"/>
          </a:xfrm>
        </p:spPr>
        <p:txBody>
          <a:bodyPr>
            <a:normAutofit/>
          </a:bodyPr>
          <a:lstStyle/>
          <a:p>
            <a:pPr>
              <a:lnSpc>
                <a:spcPct val="150000"/>
              </a:lnSpc>
            </a:pPr>
            <a:r>
              <a:rPr lang="en-US" sz="1600" dirty="0">
                <a:solidFill>
                  <a:schemeClr val="bg1"/>
                </a:solidFill>
                <a:latin typeface="Century Gothic (Body)"/>
              </a:rPr>
              <a:t>The third set of relays are used to control the output of 12V power using 5V relays. </a:t>
            </a:r>
          </a:p>
          <a:p>
            <a:pPr>
              <a:lnSpc>
                <a:spcPct val="150000"/>
              </a:lnSpc>
            </a:pPr>
            <a:r>
              <a:rPr lang="en-US" sz="1600" dirty="0">
                <a:solidFill>
                  <a:schemeClr val="bg1"/>
                </a:solidFill>
                <a:latin typeface="Century Gothic (Body)"/>
              </a:rPr>
              <a:t>These relay’s coils are connected to the processor pin number 2 and 4. </a:t>
            </a:r>
          </a:p>
          <a:p>
            <a:pPr>
              <a:lnSpc>
                <a:spcPct val="150000"/>
              </a:lnSpc>
            </a:pPr>
            <a:r>
              <a:rPr lang="en-US" sz="1600" dirty="0">
                <a:solidFill>
                  <a:schemeClr val="bg1"/>
                </a:solidFill>
                <a:latin typeface="Century Gothic (Body)"/>
              </a:rPr>
              <a:t>One of the relays is to control PWR and the other is to control ACC power supply independently. </a:t>
            </a:r>
          </a:p>
        </p:txBody>
      </p:sp>
      <p:sp>
        <p:nvSpPr>
          <p:cNvPr id="6" name="Rectangle 5">
            <a:extLst>
              <a:ext uri="{FF2B5EF4-FFF2-40B4-BE49-F238E27FC236}">
                <a16:creationId xmlns:a16="http://schemas.microsoft.com/office/drawing/2014/main" id="{C71B111A-FBAC-4431-BB88-9A44EF8AF00A}"/>
              </a:ext>
            </a:extLst>
          </p:cNvPr>
          <p:cNvSpPr/>
          <p:nvPr/>
        </p:nvSpPr>
        <p:spPr>
          <a:xfrm>
            <a:off x="7128200" y="6016953"/>
            <a:ext cx="3193503" cy="261610"/>
          </a:xfrm>
          <a:prstGeom prst="rect">
            <a:avLst/>
          </a:prstGeom>
        </p:spPr>
        <p:txBody>
          <a:bodyPr wrap="none">
            <a:spAutoFit/>
          </a:bodyPr>
          <a:lstStyle/>
          <a:p>
            <a:r>
              <a:rPr lang="en-US" sz="1100" dirty="0">
                <a:solidFill>
                  <a:schemeClr val="bg1"/>
                </a:solidFill>
                <a:latin typeface="Century Gothic (Body)"/>
              </a:rPr>
              <a:t>Table 4.3.6.3: Output table of ACC and PWR</a:t>
            </a:r>
          </a:p>
        </p:txBody>
      </p:sp>
      <p:graphicFrame>
        <p:nvGraphicFramePr>
          <p:cNvPr id="4" name="Table 3">
            <a:extLst>
              <a:ext uri="{FF2B5EF4-FFF2-40B4-BE49-F238E27FC236}">
                <a16:creationId xmlns:a16="http://schemas.microsoft.com/office/drawing/2014/main" id="{D28EC360-D754-4EF0-B262-0C21BF58CA1A}"/>
              </a:ext>
            </a:extLst>
          </p:cNvPr>
          <p:cNvGraphicFramePr>
            <a:graphicFrameLocks noGrp="1"/>
          </p:cNvGraphicFramePr>
          <p:nvPr>
            <p:extLst>
              <p:ext uri="{D42A27DB-BD31-4B8C-83A1-F6EECF244321}">
                <p14:modId xmlns:p14="http://schemas.microsoft.com/office/powerpoint/2010/main" val="718972672"/>
              </p:ext>
            </p:extLst>
          </p:nvPr>
        </p:nvGraphicFramePr>
        <p:xfrm>
          <a:off x="7119491" y="3857976"/>
          <a:ext cx="3210560" cy="2159000"/>
        </p:xfrm>
        <a:graphic>
          <a:graphicData uri="http://schemas.openxmlformats.org/drawingml/2006/table">
            <a:tbl>
              <a:tblPr firstRow="1" firstCol="1" bandRow="1">
                <a:tableStyleId>{3C2FFA5D-87B4-456A-9821-1D502468CF0F}</a:tableStyleId>
              </a:tblPr>
              <a:tblGrid>
                <a:gridCol w="1149350">
                  <a:extLst>
                    <a:ext uri="{9D8B030D-6E8A-4147-A177-3AD203B41FA5}">
                      <a16:colId xmlns:a16="http://schemas.microsoft.com/office/drawing/2014/main" val="4077563600"/>
                    </a:ext>
                  </a:extLst>
                </a:gridCol>
                <a:gridCol w="1030605">
                  <a:extLst>
                    <a:ext uri="{9D8B030D-6E8A-4147-A177-3AD203B41FA5}">
                      <a16:colId xmlns:a16="http://schemas.microsoft.com/office/drawing/2014/main" val="2742989151"/>
                    </a:ext>
                  </a:extLst>
                </a:gridCol>
                <a:gridCol w="1030605">
                  <a:extLst>
                    <a:ext uri="{9D8B030D-6E8A-4147-A177-3AD203B41FA5}">
                      <a16:colId xmlns:a16="http://schemas.microsoft.com/office/drawing/2014/main" val="1667697233"/>
                    </a:ext>
                  </a:extLst>
                </a:gridCol>
              </a:tblGrid>
              <a:tr h="431800">
                <a:tc>
                  <a:txBody>
                    <a:bodyPr/>
                    <a:lstStyle/>
                    <a:p>
                      <a:pPr algn="ctr">
                        <a:lnSpc>
                          <a:spcPct val="200000"/>
                        </a:lnSpc>
                        <a:spcAft>
                          <a:spcPts val="0"/>
                        </a:spcAft>
                      </a:pPr>
                      <a:endParaRPr lang="en-MY" sz="12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MY" sz="1200">
                          <a:effectLst/>
                        </a:rPr>
                        <a:t>Coil (Status)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MY" sz="1200" dirty="0">
                          <a:effectLst/>
                        </a:rPr>
                        <a:t>Common (V)</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78437663"/>
                  </a:ext>
                </a:extLst>
              </a:tr>
              <a:tr h="431800">
                <a:tc rowSpan="2">
                  <a:txBody>
                    <a:bodyPr/>
                    <a:lstStyle/>
                    <a:p>
                      <a:pPr algn="ctr">
                        <a:lnSpc>
                          <a:spcPct val="200000"/>
                        </a:lnSpc>
                        <a:spcAft>
                          <a:spcPts val="0"/>
                        </a:spcAft>
                      </a:pPr>
                      <a:r>
                        <a:rPr lang="en-MY" sz="1200">
                          <a:effectLst/>
                        </a:rPr>
                        <a:t>Power (PWR)</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MY" sz="1200">
                          <a:effectLst/>
                        </a:rPr>
                        <a:t>OFF</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MY" sz="1200">
                          <a:effectLst/>
                        </a:rPr>
                        <a:t>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9840121"/>
                  </a:ext>
                </a:extLst>
              </a:tr>
              <a:tr h="431800">
                <a:tc vMerge="1">
                  <a:txBody>
                    <a:bodyPr/>
                    <a:lstStyle/>
                    <a:p>
                      <a:endParaRPr lang="en-US"/>
                    </a:p>
                  </a:txBody>
                  <a:tcPr/>
                </a:tc>
                <a:tc>
                  <a:txBody>
                    <a:bodyPr/>
                    <a:lstStyle/>
                    <a:p>
                      <a:pPr algn="ctr">
                        <a:lnSpc>
                          <a:spcPct val="200000"/>
                        </a:lnSpc>
                        <a:spcAft>
                          <a:spcPts val="0"/>
                        </a:spcAft>
                      </a:pPr>
                      <a:r>
                        <a:rPr lang="en-MY" sz="1200">
                          <a:effectLst/>
                        </a:rPr>
                        <a:t>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MY" sz="1200">
                          <a:effectLst/>
                        </a:rPr>
                        <a:t>12</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6888930"/>
                  </a:ext>
                </a:extLst>
              </a:tr>
              <a:tr h="431800">
                <a:tc rowSpan="2">
                  <a:txBody>
                    <a:bodyPr/>
                    <a:lstStyle/>
                    <a:p>
                      <a:pPr algn="ctr">
                        <a:lnSpc>
                          <a:spcPct val="200000"/>
                        </a:lnSpc>
                        <a:spcAft>
                          <a:spcPts val="0"/>
                        </a:spcAft>
                      </a:pPr>
                      <a:r>
                        <a:rPr lang="en-MY" sz="1200">
                          <a:effectLst/>
                        </a:rPr>
                        <a:t>Ignition (ACC)</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MY" sz="1200">
                          <a:effectLst/>
                        </a:rPr>
                        <a:t>OFF</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MY" sz="1200">
                          <a:effectLst/>
                        </a:rPr>
                        <a:t>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55847119"/>
                  </a:ext>
                </a:extLst>
              </a:tr>
              <a:tr h="431800">
                <a:tc vMerge="1">
                  <a:txBody>
                    <a:bodyPr/>
                    <a:lstStyle/>
                    <a:p>
                      <a:endParaRPr lang="en-US"/>
                    </a:p>
                  </a:txBody>
                  <a:tcPr/>
                </a:tc>
                <a:tc>
                  <a:txBody>
                    <a:bodyPr/>
                    <a:lstStyle/>
                    <a:p>
                      <a:pPr algn="ctr">
                        <a:lnSpc>
                          <a:spcPct val="200000"/>
                        </a:lnSpc>
                        <a:spcAft>
                          <a:spcPts val="0"/>
                        </a:spcAft>
                      </a:pPr>
                      <a:r>
                        <a:rPr lang="en-MY" sz="1200">
                          <a:effectLst/>
                        </a:rPr>
                        <a:t>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200000"/>
                        </a:lnSpc>
                        <a:spcAft>
                          <a:spcPts val="0"/>
                        </a:spcAft>
                      </a:pPr>
                      <a:r>
                        <a:rPr lang="en-MY" sz="1200" dirty="0">
                          <a:effectLst/>
                        </a:rPr>
                        <a:t>12</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47572495"/>
                  </a:ext>
                </a:extLst>
              </a:tr>
            </a:tbl>
          </a:graphicData>
        </a:graphic>
      </p:graphicFrame>
      <p:cxnSp>
        <p:nvCxnSpPr>
          <p:cNvPr id="7" name="Straight Connector 6">
            <a:extLst>
              <a:ext uri="{FF2B5EF4-FFF2-40B4-BE49-F238E27FC236}">
                <a16:creationId xmlns:a16="http://schemas.microsoft.com/office/drawing/2014/main" id="{F2FAF579-E259-4671-8526-870FA1E23363}"/>
              </a:ext>
            </a:extLst>
          </p:cNvPr>
          <p:cNvCxnSpPr/>
          <p:nvPr/>
        </p:nvCxnSpPr>
        <p:spPr>
          <a:xfrm>
            <a:off x="5631353" y="10115096"/>
            <a:ext cx="1149350" cy="43815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49891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1.1 Background of Study</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838200" y="1825625"/>
            <a:ext cx="10515600" cy="4932226"/>
          </a:xfrm>
        </p:spPr>
        <p:txBody>
          <a:bodyPr>
            <a:noAutofit/>
          </a:bodyPr>
          <a:lstStyle/>
          <a:p>
            <a:pPr>
              <a:lnSpc>
                <a:spcPct val="114000"/>
              </a:lnSpc>
              <a:buFont typeface="Calibri" panose="020F0502020204030204" pitchFamily="34" charset="0"/>
              <a:buChar char="»"/>
            </a:pPr>
            <a:r>
              <a:rPr lang="en-US" sz="1600" b="1" dirty="0">
                <a:solidFill>
                  <a:schemeClr val="bg1"/>
                </a:solidFill>
                <a:latin typeface="Century Gothic (Body)"/>
              </a:rPr>
              <a:t>The simplest way of defining a security system is, where it is a technique or methods that are set to provide protection from hostile forces with the help of a machine of interworking components and devices [1]. </a:t>
            </a:r>
          </a:p>
          <a:p>
            <a:pPr>
              <a:lnSpc>
                <a:spcPct val="114000"/>
              </a:lnSpc>
              <a:buFont typeface="Calibri" panose="020F0502020204030204" pitchFamily="34" charset="0"/>
              <a:buChar char="»"/>
            </a:pPr>
            <a:r>
              <a:rPr lang="en-US" sz="1600" dirty="0">
                <a:solidFill>
                  <a:schemeClr val="bg1"/>
                </a:solidFill>
                <a:latin typeface="Century Gothic (Body)"/>
              </a:rPr>
              <a:t>The usual security features that are available in a car is a key and an alarm system. </a:t>
            </a:r>
          </a:p>
          <a:p>
            <a:pPr>
              <a:lnSpc>
                <a:spcPct val="114000"/>
              </a:lnSpc>
              <a:buFont typeface="Calibri" panose="020F0502020204030204" pitchFamily="34" charset="0"/>
              <a:buChar char="»"/>
            </a:pPr>
            <a:r>
              <a:rPr lang="en-US" sz="1600" dirty="0">
                <a:solidFill>
                  <a:schemeClr val="bg1"/>
                </a:solidFill>
                <a:latin typeface="Century Gothic (Body)"/>
              </a:rPr>
              <a:t>Another method used to avoid car theft is by using the immobilizer. </a:t>
            </a:r>
          </a:p>
          <a:p>
            <a:pPr>
              <a:lnSpc>
                <a:spcPct val="114000"/>
              </a:lnSpc>
              <a:buFont typeface="Calibri" panose="020F0502020204030204" pitchFamily="34" charset="0"/>
              <a:buChar char="»"/>
            </a:pPr>
            <a:r>
              <a:rPr lang="en-US" sz="1600" dirty="0">
                <a:solidFill>
                  <a:schemeClr val="bg1"/>
                </a:solidFill>
                <a:latin typeface="Century Gothic (Body)"/>
              </a:rPr>
              <a:t>Early models used a static code in the ignition key which was recognized by an RFID loop around the lock barrel and checked against the vehicle's engine control unit (ECU) for a match. If the code is unrecognized, the ECU will not allow fuel to flow and ignition to take place. </a:t>
            </a:r>
          </a:p>
          <a:p>
            <a:pPr>
              <a:lnSpc>
                <a:spcPct val="114000"/>
              </a:lnSpc>
              <a:buFont typeface="Calibri" panose="020F0502020204030204" pitchFamily="34" charset="0"/>
              <a:buChar char="»"/>
            </a:pPr>
            <a:r>
              <a:rPr lang="en-US" sz="1600" dirty="0">
                <a:solidFill>
                  <a:schemeClr val="bg1"/>
                </a:solidFill>
                <a:latin typeface="Century Gothic (Body)"/>
              </a:rPr>
              <a:t>Later models use rolling codes or advanced cryptography to defeat copying of the code from the key or ECU [2].</a:t>
            </a:r>
          </a:p>
          <a:p>
            <a:pPr>
              <a:lnSpc>
                <a:spcPct val="114000"/>
              </a:lnSpc>
              <a:buFont typeface="Calibri" panose="020F0502020204030204" pitchFamily="34" charset="0"/>
              <a:buChar char="»"/>
            </a:pPr>
            <a:r>
              <a:rPr lang="en-US" sz="1600" dirty="0">
                <a:solidFill>
                  <a:schemeClr val="bg1"/>
                </a:solidFill>
                <a:latin typeface="Century Gothic (Body)"/>
              </a:rPr>
              <a:t>Due to technology advancement it brings helpful effects and harmful effects.   </a:t>
            </a:r>
          </a:p>
        </p:txBody>
      </p:sp>
    </p:spTree>
    <p:extLst>
      <p:ext uri="{BB962C8B-B14F-4D97-AF65-F5344CB8AC3E}">
        <p14:creationId xmlns:p14="http://schemas.microsoft.com/office/powerpoint/2010/main" val="19744385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C8E8-73F2-4794-8B79-7E6650F1D311}"/>
              </a:ext>
            </a:extLst>
          </p:cNvPr>
          <p:cNvSpPr txBox="1">
            <a:spLocks/>
          </p:cNvSpPr>
          <p:nvPr/>
        </p:nvSpPr>
        <p:spPr>
          <a:xfrm>
            <a:off x="3228225" y="2966663"/>
            <a:ext cx="6524945" cy="924674"/>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chemeClr val="bg1"/>
                </a:solidFill>
                <a:effectLst>
                  <a:outerShdw blurRad="50800" dist="38100" dir="2700000" algn="tl" rotWithShape="0">
                    <a:prstClr val="black">
                      <a:alpha val="40000"/>
                    </a:prstClr>
                  </a:outerShdw>
                  <a:reflection blurRad="6350" stA="60000" endA="900" endPos="58000" dir="5400000" sy="-100000" algn="bl" rotWithShape="0"/>
                </a:effectLst>
                <a:latin typeface="Impact" panose="020B0806030902050204" pitchFamily="34" charset="0"/>
              </a:rPr>
              <a:t>DISCUSSION </a:t>
            </a:r>
          </a:p>
          <a:p>
            <a:pPr lvl="0" algn="ctr">
              <a:defRPr/>
            </a:pPr>
            <a:r>
              <a:rPr lang="en-US" sz="6000" dirty="0">
                <a:solidFill>
                  <a:schemeClr val="bg1"/>
                </a:solidFill>
                <a:effectLst>
                  <a:outerShdw blurRad="50800" dist="38100" dir="2700000" algn="tl" rotWithShape="0">
                    <a:prstClr val="black">
                      <a:alpha val="40000"/>
                    </a:prstClr>
                  </a:outerShdw>
                  <a:reflection blurRad="6350" stA="60000" endA="900" endPos="58000" dir="5400000" sy="-100000" algn="bl" rotWithShape="0"/>
                </a:effectLst>
                <a:latin typeface="Impact" panose="020B0806030902050204" pitchFamily="34" charset="0"/>
              </a:rPr>
              <a:t>AND CONCLUSION</a:t>
            </a:r>
            <a:endParaRPr kumimoji="0" lang="en-US" sz="6000" b="0" i="0" u="none" strike="noStrike" kern="1200" cap="none" spc="0" normalizeH="0" baseline="0" noProof="0" dirty="0">
              <a:ln>
                <a:noFill/>
              </a:ln>
              <a:solidFill>
                <a:schemeClr val="bg1"/>
              </a:solidFill>
              <a:effectLst>
                <a:outerShdw blurRad="50800" dist="38100" dir="2700000" algn="tl" rotWithShape="0">
                  <a:prstClr val="black">
                    <a:alpha val="40000"/>
                  </a:prstClr>
                </a:outerShdw>
                <a:reflection blurRad="6350" stA="60000" endA="900" endPos="58000" dir="5400000" sy="-100000" algn="bl" rotWithShape="0"/>
              </a:effectLst>
              <a:uLnTx/>
              <a:uFillTx/>
              <a:latin typeface="Impact" panose="020B0806030902050204" pitchFamily="34" charset="0"/>
            </a:endParaRPr>
          </a:p>
        </p:txBody>
      </p:sp>
      <p:grpSp>
        <p:nvGrpSpPr>
          <p:cNvPr id="3" name="Group 2">
            <a:extLst>
              <a:ext uri="{FF2B5EF4-FFF2-40B4-BE49-F238E27FC236}">
                <a16:creationId xmlns:a16="http://schemas.microsoft.com/office/drawing/2014/main" id="{B861575D-4FC2-4C0F-B035-EC9168B079FC}"/>
              </a:ext>
            </a:extLst>
          </p:cNvPr>
          <p:cNvGrpSpPr/>
          <p:nvPr/>
        </p:nvGrpSpPr>
        <p:grpSpPr>
          <a:xfrm>
            <a:off x="2264595" y="2120758"/>
            <a:ext cx="1927260" cy="2616484"/>
            <a:chOff x="2151580" y="1965362"/>
            <a:chExt cx="1927260" cy="2616484"/>
          </a:xfrm>
        </p:grpSpPr>
        <p:sp>
          <p:nvSpPr>
            <p:cNvPr id="4" name="Title 1">
              <a:extLst>
                <a:ext uri="{FF2B5EF4-FFF2-40B4-BE49-F238E27FC236}">
                  <a16:creationId xmlns:a16="http://schemas.microsoft.com/office/drawing/2014/main" id="{28EDBDE3-53D8-4247-90D3-2DFF1E5C50A7}"/>
                </a:ext>
              </a:extLst>
            </p:cNvPr>
            <p:cNvSpPr txBox="1">
              <a:spLocks/>
            </p:cNvSpPr>
            <p:nvPr/>
          </p:nvSpPr>
          <p:spPr>
            <a:xfrm>
              <a:off x="2151580" y="2276154"/>
              <a:ext cx="1927260" cy="2305692"/>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5000" b="0" i="0" u="none" strike="noStrike" kern="1200" cap="none" spc="0" normalizeH="0" baseline="0" noProof="0" dirty="0">
                  <a:ln>
                    <a:noFill/>
                  </a:ln>
                  <a:solidFill>
                    <a:schemeClr val="bg1"/>
                  </a:solidFill>
                  <a:effectLst>
                    <a:outerShdw blurRad="50800" dist="38100" dir="2700000" algn="tl" rotWithShape="0">
                      <a:prstClr val="black">
                        <a:alpha val="40000"/>
                      </a:prstClr>
                    </a:outerShdw>
                    <a:reflection blurRad="6350" stA="60000" endA="900" endPos="58000" dir="5400000" sy="-100000" algn="bl" rotWithShape="0"/>
                  </a:effectLst>
                  <a:uLnTx/>
                  <a:uFillTx/>
                  <a:latin typeface="Impact" panose="020B0806030902050204" pitchFamily="34" charset="0"/>
                </a:rPr>
                <a:t>5</a:t>
              </a:r>
            </a:p>
          </p:txBody>
        </p:sp>
        <p:sp>
          <p:nvSpPr>
            <p:cNvPr id="5" name="Title 1">
              <a:extLst>
                <a:ext uri="{FF2B5EF4-FFF2-40B4-BE49-F238E27FC236}">
                  <a16:creationId xmlns:a16="http://schemas.microsoft.com/office/drawing/2014/main" id="{4E35F64F-59DB-40D6-9C45-2F217378984F}"/>
                </a:ext>
              </a:extLst>
            </p:cNvPr>
            <p:cNvSpPr txBox="1">
              <a:spLocks/>
            </p:cNvSpPr>
            <p:nvPr/>
          </p:nvSpPr>
          <p:spPr>
            <a:xfrm>
              <a:off x="2455526" y="1965362"/>
              <a:ext cx="1263292" cy="924674"/>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Impact" panose="020B0806030902050204" pitchFamily="34" charset="0"/>
                </a:rPr>
                <a:t>CHAPTER</a:t>
              </a:r>
            </a:p>
          </p:txBody>
        </p:sp>
      </p:grpSp>
    </p:spTree>
    <p:extLst>
      <p:ext uri="{BB962C8B-B14F-4D97-AF65-F5344CB8AC3E}">
        <p14:creationId xmlns:p14="http://schemas.microsoft.com/office/powerpoint/2010/main" val="901174817"/>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5.1. Discussion of Results</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838200" y="1825624"/>
            <a:ext cx="10515600" cy="4906101"/>
          </a:xfrm>
        </p:spPr>
        <p:txBody>
          <a:bodyPr>
            <a:normAutofit/>
          </a:bodyPr>
          <a:lstStyle/>
          <a:p>
            <a:pPr>
              <a:lnSpc>
                <a:spcPct val="150000"/>
              </a:lnSpc>
            </a:pPr>
            <a:r>
              <a:rPr lang="en-US" sz="1800" dirty="0">
                <a:solidFill>
                  <a:schemeClr val="bg1"/>
                </a:solidFill>
                <a:latin typeface="Century Gothic (Body)"/>
              </a:rPr>
              <a:t>All three objectives has been achieved by the end of this project. </a:t>
            </a:r>
          </a:p>
          <a:p>
            <a:pPr>
              <a:lnSpc>
                <a:spcPct val="150000"/>
              </a:lnSpc>
            </a:pPr>
            <a:r>
              <a:rPr lang="en-US" sz="1800" dirty="0">
                <a:solidFill>
                  <a:schemeClr val="bg1"/>
                </a:solidFill>
                <a:latin typeface="Century Gothic (Body)"/>
              </a:rPr>
              <a:t>During the process of development, there were few changes in the workflow and functionality of the system was made to the proposed project earlier such as: </a:t>
            </a:r>
          </a:p>
          <a:p>
            <a:pPr lvl="1">
              <a:lnSpc>
                <a:spcPct val="150000"/>
              </a:lnSpc>
            </a:pPr>
            <a:r>
              <a:rPr lang="en-US" sz="1600" dirty="0">
                <a:solidFill>
                  <a:schemeClr val="bg1"/>
                </a:solidFill>
                <a:latin typeface="Century Gothic (Body)"/>
              </a:rPr>
              <a:t>including a menu option for the user to modify the user data, </a:t>
            </a:r>
          </a:p>
          <a:p>
            <a:pPr lvl="1">
              <a:lnSpc>
                <a:spcPct val="150000"/>
              </a:lnSpc>
            </a:pPr>
            <a:r>
              <a:rPr lang="en-US" sz="1600" dirty="0">
                <a:solidFill>
                  <a:schemeClr val="bg1"/>
                </a:solidFill>
                <a:latin typeface="Century Gothic (Body)"/>
              </a:rPr>
              <a:t>including a buzzer for the user to be notified and </a:t>
            </a:r>
          </a:p>
          <a:p>
            <a:pPr lvl="1">
              <a:lnSpc>
                <a:spcPct val="150000"/>
              </a:lnSpc>
            </a:pPr>
            <a:r>
              <a:rPr lang="en-US" sz="1600" dirty="0">
                <a:solidFill>
                  <a:schemeClr val="bg1"/>
                </a:solidFill>
                <a:latin typeface="Century Gothic (Body)"/>
              </a:rPr>
              <a:t>including an LCD for the user to know the steps. </a:t>
            </a:r>
          </a:p>
          <a:p>
            <a:pPr>
              <a:lnSpc>
                <a:spcPct val="150000"/>
              </a:lnSpc>
            </a:pPr>
            <a:r>
              <a:rPr lang="en-US" sz="1800" dirty="0">
                <a:solidFill>
                  <a:schemeClr val="bg1"/>
                </a:solidFill>
                <a:latin typeface="Century Gothic (Body)"/>
              </a:rPr>
              <a:t>These changes were made to make the system to be better.</a:t>
            </a:r>
          </a:p>
        </p:txBody>
      </p:sp>
    </p:spTree>
    <p:extLst>
      <p:ext uri="{BB962C8B-B14F-4D97-AF65-F5344CB8AC3E}">
        <p14:creationId xmlns:p14="http://schemas.microsoft.com/office/powerpoint/2010/main" val="7658418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5.2 Achievement of the objectives</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marL="0" indent="0">
              <a:buNone/>
            </a:pPr>
            <a:r>
              <a:rPr lang="en-US" sz="2000" dirty="0">
                <a:solidFill>
                  <a:schemeClr val="bg1"/>
                </a:solidFill>
                <a:latin typeface="Century Gothic (Body)"/>
              </a:rPr>
              <a:t>Below given table shows the achievement of the objectives as stated initially.</a:t>
            </a:r>
          </a:p>
        </p:txBody>
      </p:sp>
      <p:graphicFrame>
        <p:nvGraphicFramePr>
          <p:cNvPr id="3" name="Table 2">
            <a:extLst>
              <a:ext uri="{FF2B5EF4-FFF2-40B4-BE49-F238E27FC236}">
                <a16:creationId xmlns:a16="http://schemas.microsoft.com/office/drawing/2014/main" id="{68463796-7DCE-418F-BB27-E6EC362C6C02}"/>
              </a:ext>
            </a:extLst>
          </p:cNvPr>
          <p:cNvGraphicFramePr>
            <a:graphicFrameLocks noGrp="1"/>
          </p:cNvGraphicFramePr>
          <p:nvPr>
            <p:extLst>
              <p:ext uri="{D42A27DB-BD31-4B8C-83A1-F6EECF244321}">
                <p14:modId xmlns:p14="http://schemas.microsoft.com/office/powerpoint/2010/main" val="680141690"/>
              </p:ext>
            </p:extLst>
          </p:nvPr>
        </p:nvGraphicFramePr>
        <p:xfrm>
          <a:off x="929061" y="2217141"/>
          <a:ext cx="9982779" cy="3715438"/>
        </p:xfrm>
        <a:graphic>
          <a:graphicData uri="http://schemas.openxmlformats.org/drawingml/2006/table">
            <a:tbl>
              <a:tblPr firstRow="1" firstCol="1" bandRow="1">
                <a:tableStyleId>{5C22544A-7EE6-4342-B048-85BDC9FD1C3A}</a:tableStyleId>
              </a:tblPr>
              <a:tblGrid>
                <a:gridCol w="666135">
                  <a:extLst>
                    <a:ext uri="{9D8B030D-6E8A-4147-A177-3AD203B41FA5}">
                      <a16:colId xmlns:a16="http://schemas.microsoft.com/office/drawing/2014/main" val="141510721"/>
                    </a:ext>
                  </a:extLst>
                </a:gridCol>
                <a:gridCol w="2924553">
                  <a:extLst>
                    <a:ext uri="{9D8B030D-6E8A-4147-A177-3AD203B41FA5}">
                      <a16:colId xmlns:a16="http://schemas.microsoft.com/office/drawing/2014/main" val="3709858911"/>
                    </a:ext>
                  </a:extLst>
                </a:gridCol>
                <a:gridCol w="6392091">
                  <a:extLst>
                    <a:ext uri="{9D8B030D-6E8A-4147-A177-3AD203B41FA5}">
                      <a16:colId xmlns:a16="http://schemas.microsoft.com/office/drawing/2014/main" val="2954018351"/>
                    </a:ext>
                  </a:extLst>
                </a:gridCol>
              </a:tblGrid>
              <a:tr h="366606">
                <a:tc>
                  <a:txBody>
                    <a:bodyPr/>
                    <a:lstStyle/>
                    <a:p>
                      <a:pPr algn="ctr">
                        <a:lnSpc>
                          <a:spcPct val="200000"/>
                        </a:lnSpc>
                        <a:spcAft>
                          <a:spcPts val="0"/>
                        </a:spcAft>
                      </a:pPr>
                      <a:r>
                        <a:rPr lang="en-MY" sz="1200" dirty="0">
                          <a:effectLst/>
                          <a:latin typeface="Century Gothic (Body)"/>
                        </a:rPr>
                        <a:t>NO.</a:t>
                      </a:r>
                      <a:endParaRPr lang="en-US" sz="11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200" dirty="0">
                          <a:effectLst/>
                          <a:latin typeface="Century Gothic (Body)"/>
                        </a:rPr>
                        <a:t>OBJECTIVES</a:t>
                      </a:r>
                      <a:endParaRPr lang="en-US" sz="1100" dirty="0">
                        <a:effectLst/>
                        <a:latin typeface="Century Gothic (Body)"/>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MY" sz="1200" dirty="0">
                          <a:effectLst/>
                          <a:latin typeface="Century Gothic (Body)"/>
                        </a:rPr>
                        <a:t>REMARKS</a:t>
                      </a:r>
                      <a:endParaRPr lang="en-US" sz="1100" dirty="0">
                        <a:effectLst/>
                        <a:latin typeface="Century Gothic (Body)"/>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8737602"/>
                  </a:ext>
                </a:extLst>
              </a:tr>
              <a:tr h="1115448">
                <a:tc>
                  <a:txBody>
                    <a:bodyPr/>
                    <a:lstStyle/>
                    <a:p>
                      <a:pPr algn="ctr">
                        <a:lnSpc>
                          <a:spcPct val="200000"/>
                        </a:lnSpc>
                        <a:spcAft>
                          <a:spcPts val="0"/>
                        </a:spcAft>
                      </a:pPr>
                      <a:r>
                        <a:rPr lang="en-MY" sz="1200" dirty="0">
                          <a:effectLst/>
                          <a:latin typeface="Century Gothic (Body)"/>
                        </a:rPr>
                        <a:t>1.</a:t>
                      </a:r>
                      <a:endParaRPr lang="en-US" sz="1100" dirty="0">
                        <a:effectLst/>
                        <a:latin typeface="Century Gothic (Body)"/>
                        <a:ea typeface="DengXian" panose="02010600030101010101" pitchFamily="2" charset="-122"/>
                        <a:cs typeface="Times New Roman" panose="02020603050405020304" pitchFamily="18" charset="0"/>
                      </a:endParaRPr>
                    </a:p>
                  </a:txBody>
                  <a:tcPr marL="68580" marR="68580" marT="0" marB="0" anchor="ctr"/>
                </a:tc>
                <a:tc>
                  <a:txBody>
                    <a:bodyPr/>
                    <a:lstStyle/>
                    <a:p>
                      <a:pPr>
                        <a:lnSpc>
                          <a:spcPct val="200000"/>
                        </a:lnSpc>
                        <a:spcBef>
                          <a:spcPts val="1200"/>
                        </a:spcBef>
                        <a:spcAft>
                          <a:spcPts val="0"/>
                        </a:spcAft>
                        <a:tabLst>
                          <a:tab pos="571500" algn="l"/>
                        </a:tabLst>
                      </a:pPr>
                      <a:r>
                        <a:rPr lang="en-MY" sz="1200" dirty="0">
                          <a:effectLst/>
                          <a:latin typeface="Century Gothic (Body)"/>
                        </a:rPr>
                        <a:t>To provide a biometric authentication to start the vehicle. </a:t>
                      </a:r>
                      <a:endParaRPr lang="en-US" sz="1100" dirty="0">
                        <a:effectLst/>
                        <a:latin typeface="Century Gothic (Body)"/>
                        <a:ea typeface="DengXian" panose="02010600030101010101" pitchFamily="2" charset="-122"/>
                        <a:cs typeface="Times New Roman" panose="02020603050405020304" pitchFamily="18" charset="0"/>
                      </a:endParaRPr>
                    </a:p>
                  </a:txBody>
                  <a:tcPr marL="68580" marR="68580" marT="0" marB="0" anchor="ctr"/>
                </a:tc>
                <a:tc>
                  <a:txBody>
                    <a:bodyPr/>
                    <a:lstStyle/>
                    <a:p>
                      <a:pPr>
                        <a:lnSpc>
                          <a:spcPct val="200000"/>
                        </a:lnSpc>
                        <a:spcAft>
                          <a:spcPts val="0"/>
                        </a:spcAft>
                      </a:pPr>
                      <a:r>
                        <a:rPr lang="en-MY" sz="1200" dirty="0">
                          <a:effectLst/>
                          <a:latin typeface="Century Gothic (Body)"/>
                        </a:rPr>
                        <a:t>This prototype system is equipped with fingerprint scanner to read the user’s fingerprint and compare with the registered fingerprint images in the system.</a:t>
                      </a:r>
                      <a:endParaRPr lang="en-US" sz="1100" dirty="0">
                        <a:effectLst/>
                        <a:latin typeface="Century Gothic (Body)"/>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05687748"/>
                  </a:ext>
                </a:extLst>
              </a:tr>
              <a:tr h="1116692">
                <a:tc>
                  <a:txBody>
                    <a:bodyPr/>
                    <a:lstStyle/>
                    <a:p>
                      <a:pPr algn="ctr">
                        <a:lnSpc>
                          <a:spcPct val="200000"/>
                        </a:lnSpc>
                        <a:spcAft>
                          <a:spcPts val="0"/>
                        </a:spcAft>
                      </a:pPr>
                      <a:r>
                        <a:rPr lang="en-MY" sz="1200" dirty="0">
                          <a:effectLst/>
                          <a:latin typeface="Century Gothic (Body)"/>
                        </a:rPr>
                        <a:t>2.</a:t>
                      </a:r>
                      <a:endParaRPr lang="en-US" sz="1100" dirty="0">
                        <a:effectLst/>
                        <a:latin typeface="Century Gothic (Body)"/>
                        <a:ea typeface="DengXian" panose="02010600030101010101" pitchFamily="2" charset="-122"/>
                        <a:cs typeface="Times New Roman" panose="02020603050405020304" pitchFamily="18" charset="0"/>
                      </a:endParaRPr>
                    </a:p>
                  </a:txBody>
                  <a:tcPr marL="68580" marR="68580" marT="0" marB="0" anchor="ctr"/>
                </a:tc>
                <a:tc>
                  <a:txBody>
                    <a:bodyPr/>
                    <a:lstStyle/>
                    <a:p>
                      <a:pPr>
                        <a:lnSpc>
                          <a:spcPct val="200000"/>
                        </a:lnSpc>
                        <a:spcBef>
                          <a:spcPts val="1200"/>
                        </a:spcBef>
                        <a:spcAft>
                          <a:spcPts val="0"/>
                        </a:spcAft>
                        <a:tabLst>
                          <a:tab pos="571500" algn="l"/>
                        </a:tabLst>
                      </a:pPr>
                      <a:r>
                        <a:rPr lang="en-MY" sz="1200" dirty="0">
                          <a:effectLst/>
                          <a:latin typeface="Century Gothic (Body)"/>
                        </a:rPr>
                        <a:t>To develop a system that is capable of tracking the vehicle.</a:t>
                      </a:r>
                      <a:endParaRPr lang="en-US" sz="1100" dirty="0">
                        <a:effectLst/>
                        <a:latin typeface="Century Gothic (Body)"/>
                        <a:ea typeface="DengXian" panose="02010600030101010101" pitchFamily="2" charset="-122"/>
                        <a:cs typeface="Times New Roman" panose="02020603050405020304" pitchFamily="18" charset="0"/>
                      </a:endParaRPr>
                    </a:p>
                  </a:txBody>
                  <a:tcPr marL="68580" marR="68580" marT="0" marB="0" anchor="ctr"/>
                </a:tc>
                <a:tc>
                  <a:txBody>
                    <a:bodyPr/>
                    <a:lstStyle/>
                    <a:p>
                      <a:pPr>
                        <a:lnSpc>
                          <a:spcPct val="200000"/>
                        </a:lnSpc>
                        <a:spcAft>
                          <a:spcPts val="0"/>
                        </a:spcAft>
                      </a:pPr>
                      <a:r>
                        <a:rPr lang="en-MY" sz="1200" dirty="0">
                          <a:effectLst/>
                          <a:latin typeface="Century Gothic (Body)"/>
                        </a:rPr>
                        <a:t>A GPS module (SIM808) has been used to gather the system’s locations coordinates in order to send it to the user. </a:t>
                      </a:r>
                      <a:endParaRPr lang="en-US" sz="1100" dirty="0">
                        <a:effectLst/>
                        <a:latin typeface="Century Gothic (Body)"/>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42278244"/>
                  </a:ext>
                </a:extLst>
              </a:tr>
              <a:tr h="1116692">
                <a:tc>
                  <a:txBody>
                    <a:bodyPr/>
                    <a:lstStyle/>
                    <a:p>
                      <a:pPr algn="ctr">
                        <a:lnSpc>
                          <a:spcPct val="200000"/>
                        </a:lnSpc>
                        <a:spcAft>
                          <a:spcPts val="0"/>
                        </a:spcAft>
                      </a:pPr>
                      <a:r>
                        <a:rPr lang="en-MY" sz="1200" dirty="0">
                          <a:effectLst/>
                          <a:latin typeface="Century Gothic (Body)"/>
                        </a:rPr>
                        <a:t>3.</a:t>
                      </a:r>
                      <a:endParaRPr lang="en-US" sz="1100" dirty="0">
                        <a:effectLst/>
                        <a:latin typeface="Century Gothic (Body)"/>
                        <a:ea typeface="DengXian" panose="02010600030101010101" pitchFamily="2" charset="-122"/>
                        <a:cs typeface="Times New Roman" panose="02020603050405020304" pitchFamily="18" charset="0"/>
                      </a:endParaRPr>
                    </a:p>
                  </a:txBody>
                  <a:tcPr marL="68580" marR="68580" marT="0" marB="0" anchor="ctr"/>
                </a:tc>
                <a:tc>
                  <a:txBody>
                    <a:bodyPr/>
                    <a:lstStyle/>
                    <a:p>
                      <a:pPr>
                        <a:lnSpc>
                          <a:spcPct val="200000"/>
                        </a:lnSpc>
                        <a:spcBef>
                          <a:spcPts val="1200"/>
                        </a:spcBef>
                        <a:spcAft>
                          <a:spcPts val="0"/>
                        </a:spcAft>
                        <a:tabLst>
                          <a:tab pos="571500" algn="l"/>
                        </a:tabLst>
                      </a:pPr>
                      <a:r>
                        <a:rPr lang="en-MY" sz="1200">
                          <a:effectLst/>
                          <a:latin typeface="Century Gothic (Body)"/>
                        </a:rPr>
                        <a:t>To develop a system which can send real-time information to the user</a:t>
                      </a:r>
                      <a:endParaRPr lang="en-US" sz="1100">
                        <a:effectLst/>
                        <a:latin typeface="Century Gothic (Body)"/>
                        <a:ea typeface="DengXian" panose="02010600030101010101" pitchFamily="2" charset="-122"/>
                        <a:cs typeface="Times New Roman" panose="02020603050405020304" pitchFamily="18" charset="0"/>
                      </a:endParaRPr>
                    </a:p>
                  </a:txBody>
                  <a:tcPr marL="68580" marR="68580" marT="0" marB="0" anchor="ctr"/>
                </a:tc>
                <a:tc>
                  <a:txBody>
                    <a:bodyPr/>
                    <a:lstStyle/>
                    <a:p>
                      <a:pPr>
                        <a:lnSpc>
                          <a:spcPct val="200000"/>
                        </a:lnSpc>
                        <a:spcAft>
                          <a:spcPts val="0"/>
                        </a:spcAft>
                      </a:pPr>
                      <a:r>
                        <a:rPr lang="en-MY" sz="1200" dirty="0">
                          <a:effectLst/>
                          <a:latin typeface="Century Gothic (Body)"/>
                        </a:rPr>
                        <a:t>Using a GSM technology (SIM808) the system was able to send real-time information to the authorized user.</a:t>
                      </a:r>
                      <a:endParaRPr lang="en-US" sz="1100" dirty="0">
                        <a:effectLst/>
                        <a:latin typeface="Century Gothic (Body)"/>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4790845"/>
                  </a:ext>
                </a:extLst>
              </a:tr>
            </a:tbl>
          </a:graphicData>
        </a:graphic>
      </p:graphicFrame>
      <p:sp>
        <p:nvSpPr>
          <p:cNvPr id="6" name="Rectangle 5">
            <a:extLst>
              <a:ext uri="{FF2B5EF4-FFF2-40B4-BE49-F238E27FC236}">
                <a16:creationId xmlns:a16="http://schemas.microsoft.com/office/drawing/2014/main" id="{1253B1AF-C719-4883-8C51-4C02D26A4160}"/>
              </a:ext>
            </a:extLst>
          </p:cNvPr>
          <p:cNvSpPr/>
          <p:nvPr/>
        </p:nvSpPr>
        <p:spPr>
          <a:xfrm>
            <a:off x="4299039" y="5932579"/>
            <a:ext cx="2824811" cy="261610"/>
          </a:xfrm>
          <a:prstGeom prst="rect">
            <a:avLst/>
          </a:prstGeom>
        </p:spPr>
        <p:txBody>
          <a:bodyPr wrap="none">
            <a:spAutoFit/>
          </a:bodyPr>
          <a:lstStyle/>
          <a:p>
            <a:pPr lvl="0" algn="ctr" eaLnBrk="0" fontAlgn="base" hangingPunct="0">
              <a:spcBef>
                <a:spcPct val="0"/>
              </a:spcBef>
              <a:spcAft>
                <a:spcPct val="0"/>
              </a:spcAft>
              <a:tabLst>
                <a:tab pos="571500" algn="l"/>
              </a:tabLst>
            </a:pPr>
            <a:r>
              <a:rPr lang="en-US" altLang="en-US" sz="1100" dirty="0">
                <a:solidFill>
                  <a:schemeClr val="bg1"/>
                </a:solidFill>
                <a:latin typeface="Century Gothic (Body)"/>
                <a:ea typeface="DengXian" panose="02010600030101010101" pitchFamily="2" charset="-122"/>
                <a:cs typeface="Times New Roman" panose="02020603050405020304" pitchFamily="18" charset="0"/>
              </a:rPr>
              <a:t>T</a:t>
            </a:r>
            <a:r>
              <a:rPr lang="en-US" altLang="en-US" sz="1100" dirty="0" bmk="">
                <a:solidFill>
                  <a:schemeClr val="bg1"/>
                </a:solidFill>
                <a:latin typeface="Century Gothic (Body)"/>
                <a:ea typeface="DengXian" panose="02010600030101010101" pitchFamily="2" charset="-122"/>
                <a:cs typeface="Times New Roman" panose="02020603050405020304" pitchFamily="18" charset="0"/>
              </a:rPr>
              <a:t>able 5.2.1: </a:t>
            </a:r>
            <a:r>
              <a:rPr lang="en-US" altLang="en-US" sz="1100" u="sng" dirty="0" bmk="">
                <a:solidFill>
                  <a:schemeClr val="bg1"/>
                </a:solidFill>
                <a:latin typeface="Century Gothic (Body)"/>
                <a:ea typeface="DengXian" panose="02010600030101010101" pitchFamily="2" charset="-122"/>
                <a:cs typeface="Times New Roman" panose="02020603050405020304" pitchFamily="18" charset="0"/>
              </a:rPr>
              <a:t>Achievement of objectives</a:t>
            </a:r>
            <a:endParaRPr lang="en-US" altLang="en-US" sz="1600" dirty="0">
              <a:solidFill>
                <a:schemeClr val="bg1"/>
              </a:solidFill>
              <a:latin typeface="Century Gothic (Body)"/>
            </a:endParaRPr>
          </a:p>
        </p:txBody>
      </p:sp>
    </p:spTree>
    <p:extLst>
      <p:ext uri="{BB962C8B-B14F-4D97-AF65-F5344CB8AC3E}">
        <p14:creationId xmlns:p14="http://schemas.microsoft.com/office/powerpoint/2010/main" val="35295332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5.3 Implication of study</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pPr>
            <a:r>
              <a:rPr lang="en-US" sz="1800" dirty="0">
                <a:solidFill>
                  <a:schemeClr val="bg1"/>
                </a:solidFill>
                <a:latin typeface="Century Gothic (Body)"/>
              </a:rPr>
              <a:t>This system can be very useful enhancement to the security features in the automobile industry. </a:t>
            </a:r>
          </a:p>
          <a:p>
            <a:pPr>
              <a:lnSpc>
                <a:spcPct val="150000"/>
              </a:lnSpc>
            </a:pPr>
            <a:r>
              <a:rPr lang="en-US" sz="1800" dirty="0">
                <a:solidFill>
                  <a:schemeClr val="bg1"/>
                </a:solidFill>
                <a:latin typeface="Century Gothic (Body)"/>
              </a:rPr>
              <a:t>Since this system is an additional security feature it does needs much changes in the existing vehicle’s system. </a:t>
            </a:r>
          </a:p>
          <a:p>
            <a:pPr>
              <a:lnSpc>
                <a:spcPct val="150000"/>
              </a:lnSpc>
            </a:pPr>
            <a:r>
              <a:rPr lang="en-US" sz="1800" dirty="0">
                <a:solidFill>
                  <a:schemeClr val="bg1"/>
                </a:solidFill>
                <a:latin typeface="Century Gothic (Body)"/>
              </a:rPr>
              <a:t>With some understanding of this system and the vehicle’s system anyone will be able to install it. </a:t>
            </a:r>
          </a:p>
          <a:p>
            <a:pPr>
              <a:lnSpc>
                <a:spcPct val="150000"/>
              </a:lnSpc>
            </a:pPr>
            <a:r>
              <a:rPr lang="en-US" sz="1800" dirty="0">
                <a:solidFill>
                  <a:schemeClr val="bg1"/>
                </a:solidFill>
                <a:latin typeface="Century Gothic (Body)"/>
              </a:rPr>
              <a:t>This can reduce this risk of stolen vehicle by starting the vehicle engine. </a:t>
            </a:r>
          </a:p>
          <a:p>
            <a:pPr>
              <a:lnSpc>
                <a:spcPct val="150000"/>
              </a:lnSpc>
            </a:pPr>
            <a:r>
              <a:rPr lang="en-US" sz="1800" dirty="0">
                <a:solidFill>
                  <a:schemeClr val="bg1"/>
                </a:solidFill>
                <a:latin typeface="Century Gothic (Body)"/>
              </a:rPr>
              <a:t>Even though if the vehicle had been hijacked, the user will be able to locate the vehicle by just sending a SMS to the system.</a:t>
            </a:r>
          </a:p>
        </p:txBody>
      </p:sp>
    </p:spTree>
    <p:extLst>
      <p:ext uri="{BB962C8B-B14F-4D97-AF65-F5344CB8AC3E}">
        <p14:creationId xmlns:p14="http://schemas.microsoft.com/office/powerpoint/2010/main" val="102751588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5.4 Future Enhancements</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Autofit/>
          </a:bodyPr>
          <a:lstStyle/>
          <a:p>
            <a:pPr>
              <a:lnSpc>
                <a:spcPct val="160000"/>
              </a:lnSpc>
            </a:pPr>
            <a:r>
              <a:rPr lang="en-US" sz="1800" dirty="0">
                <a:solidFill>
                  <a:schemeClr val="bg1"/>
                </a:solidFill>
                <a:latin typeface="Century Gothic (Body)"/>
              </a:rPr>
              <a:t>Features and functionality that can be added to this system to improve its effect and efficiency to protect the vehicle. </a:t>
            </a:r>
          </a:p>
          <a:p>
            <a:pPr>
              <a:lnSpc>
                <a:spcPct val="160000"/>
              </a:lnSpc>
            </a:pPr>
            <a:r>
              <a:rPr lang="en-US" sz="1800" dirty="0">
                <a:solidFill>
                  <a:schemeClr val="bg1"/>
                </a:solidFill>
                <a:latin typeface="Century Gothic (Body)"/>
              </a:rPr>
              <a:t>First of all, if this system was to be to produce in the mass production, the creation of the system needs to </a:t>
            </a:r>
            <a:r>
              <a:rPr lang="en-US" sz="1800" b="1" dirty="0">
                <a:solidFill>
                  <a:schemeClr val="bg1"/>
                </a:solidFill>
                <a:latin typeface="Century Gothic (Body)"/>
              </a:rPr>
              <a:t>add a hashing system in order to create new default password </a:t>
            </a:r>
            <a:r>
              <a:rPr lang="en-US" sz="1800" dirty="0">
                <a:solidFill>
                  <a:schemeClr val="bg1"/>
                </a:solidFill>
                <a:latin typeface="Century Gothic (Body)"/>
              </a:rPr>
              <a:t>unique for each and every product. </a:t>
            </a:r>
          </a:p>
          <a:p>
            <a:pPr>
              <a:lnSpc>
                <a:spcPct val="160000"/>
              </a:lnSpc>
            </a:pPr>
            <a:r>
              <a:rPr lang="en-US" sz="1800" dirty="0">
                <a:solidFill>
                  <a:schemeClr val="bg1"/>
                </a:solidFill>
                <a:latin typeface="Century Gothic (Body)"/>
              </a:rPr>
              <a:t>Secondly, the system </a:t>
            </a:r>
            <a:r>
              <a:rPr lang="en-US" sz="1800" b="1" dirty="0">
                <a:solidFill>
                  <a:schemeClr val="bg1"/>
                </a:solidFill>
                <a:latin typeface="Century Gothic (Body)"/>
              </a:rPr>
              <a:t>has to used lithium-ion based rechargeable batteries</a:t>
            </a:r>
            <a:r>
              <a:rPr lang="en-US" sz="1800" dirty="0">
                <a:solidFill>
                  <a:schemeClr val="bg1"/>
                </a:solidFill>
                <a:latin typeface="Century Gothic (Body)"/>
              </a:rPr>
              <a:t>. </a:t>
            </a:r>
          </a:p>
          <a:p>
            <a:pPr lvl="1">
              <a:lnSpc>
                <a:spcPct val="160000"/>
              </a:lnSpc>
            </a:pPr>
            <a:r>
              <a:rPr lang="en-US" sz="1600" dirty="0">
                <a:solidFill>
                  <a:schemeClr val="bg1"/>
                </a:solidFill>
                <a:latin typeface="Century Gothic (Body)"/>
              </a:rPr>
              <a:t>By using this type of batteries, the number of time that back-up batteries needed to be changed will be reduces tremendously. </a:t>
            </a:r>
          </a:p>
        </p:txBody>
      </p:sp>
    </p:spTree>
    <p:extLst>
      <p:ext uri="{BB962C8B-B14F-4D97-AF65-F5344CB8AC3E}">
        <p14:creationId xmlns:p14="http://schemas.microsoft.com/office/powerpoint/2010/main" val="21524081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5.4 Future Enhancements</a:t>
            </a:r>
          </a:p>
        </p:txBody>
      </p:sp>
      <p:sp>
        <p:nvSpPr>
          <p:cNvPr id="4" name="Content Placeholder 3">
            <a:extLst>
              <a:ext uri="{FF2B5EF4-FFF2-40B4-BE49-F238E27FC236}">
                <a16:creationId xmlns:a16="http://schemas.microsoft.com/office/drawing/2014/main" id="{4D798108-0F34-4662-9412-BF964E4F3052}"/>
              </a:ext>
            </a:extLst>
          </p:cNvPr>
          <p:cNvSpPr>
            <a:spLocks noGrp="1"/>
          </p:cNvSpPr>
          <p:nvPr>
            <p:ph idx="1"/>
          </p:nvPr>
        </p:nvSpPr>
        <p:spPr>
          <a:xfrm>
            <a:off x="838200" y="1825625"/>
            <a:ext cx="10515600" cy="4836432"/>
          </a:xfrm>
        </p:spPr>
        <p:txBody>
          <a:bodyPr>
            <a:normAutofit/>
          </a:bodyPr>
          <a:lstStyle/>
          <a:p>
            <a:pPr>
              <a:lnSpc>
                <a:spcPct val="160000"/>
              </a:lnSpc>
            </a:pPr>
            <a:r>
              <a:rPr lang="en-US" sz="1800" dirty="0">
                <a:solidFill>
                  <a:schemeClr val="bg1"/>
                </a:solidFill>
                <a:latin typeface="Century Gothic (Body)"/>
              </a:rPr>
              <a:t> Next will be adding a </a:t>
            </a:r>
            <a:r>
              <a:rPr lang="en-US" sz="1800" b="1" dirty="0">
                <a:solidFill>
                  <a:schemeClr val="bg1"/>
                </a:solidFill>
                <a:latin typeface="Century Gothic (Body)"/>
              </a:rPr>
              <a:t>function for the system to call an emergency contact number </a:t>
            </a:r>
            <a:r>
              <a:rPr lang="en-US" sz="1800" dirty="0">
                <a:solidFill>
                  <a:schemeClr val="bg1"/>
                </a:solidFill>
                <a:latin typeface="Century Gothic (Body)"/>
              </a:rPr>
              <a:t>if any theft was attempted during the authorized user using the vehicle. </a:t>
            </a:r>
          </a:p>
          <a:p>
            <a:pPr>
              <a:lnSpc>
                <a:spcPct val="160000"/>
              </a:lnSpc>
            </a:pPr>
            <a:r>
              <a:rPr lang="en-US" sz="1800" dirty="0">
                <a:solidFill>
                  <a:schemeClr val="bg1"/>
                </a:solidFill>
                <a:latin typeface="Century Gothic (Body)"/>
              </a:rPr>
              <a:t>Other than that, </a:t>
            </a:r>
            <a:r>
              <a:rPr lang="en-US" sz="1800" b="1" dirty="0">
                <a:solidFill>
                  <a:schemeClr val="bg1"/>
                </a:solidFill>
                <a:latin typeface="Century Gothic (Body)"/>
              </a:rPr>
              <a:t>creating a mobile application for this system </a:t>
            </a:r>
            <a:r>
              <a:rPr lang="en-US" sz="1800" dirty="0">
                <a:solidFill>
                  <a:schemeClr val="bg1"/>
                </a:solidFill>
                <a:latin typeface="Century Gothic (Body)"/>
              </a:rPr>
              <a:t>will bring this system to the current Internet of Things (IOT) era. </a:t>
            </a:r>
          </a:p>
          <a:p>
            <a:pPr lvl="1">
              <a:lnSpc>
                <a:spcPct val="160000"/>
              </a:lnSpc>
            </a:pPr>
            <a:r>
              <a:rPr lang="en-US" sz="1600" dirty="0">
                <a:solidFill>
                  <a:schemeClr val="bg1"/>
                </a:solidFill>
                <a:latin typeface="Century Gothic (Body)"/>
              </a:rPr>
              <a:t>This application can be </a:t>
            </a:r>
            <a:r>
              <a:rPr lang="en-US" sz="1600" b="1" dirty="0">
                <a:solidFill>
                  <a:schemeClr val="bg1"/>
                </a:solidFill>
                <a:latin typeface="Century Gothic (Body)"/>
              </a:rPr>
              <a:t>used to monitor the vehicle’s location and activities</a:t>
            </a:r>
            <a:r>
              <a:rPr lang="en-US" sz="1600" dirty="0">
                <a:solidFill>
                  <a:schemeClr val="bg1"/>
                </a:solidFill>
                <a:latin typeface="Century Gothic (Body)"/>
              </a:rPr>
              <a:t>, like who are using the vehicle and so on. </a:t>
            </a:r>
            <a:endParaRPr lang="en-US" sz="1800" dirty="0">
              <a:solidFill>
                <a:schemeClr val="bg1"/>
              </a:solidFill>
              <a:latin typeface="Century Gothic (Body)"/>
            </a:endParaRPr>
          </a:p>
        </p:txBody>
      </p:sp>
    </p:spTree>
    <p:extLst>
      <p:ext uri="{BB962C8B-B14F-4D97-AF65-F5344CB8AC3E}">
        <p14:creationId xmlns:p14="http://schemas.microsoft.com/office/powerpoint/2010/main" val="18461745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579437"/>
            <a:ext cx="11135273" cy="1325563"/>
          </a:xfrm>
        </p:spPr>
        <p:txBody>
          <a:bodyPr>
            <a:normAutofit/>
          </a:bodyPr>
          <a:lstStyle/>
          <a:p>
            <a:r>
              <a:rPr lang="en-US" sz="4000" spc="110" dirty="0">
                <a:solidFill>
                  <a:schemeClr val="bg1"/>
                </a:solidFill>
                <a:latin typeface="Impact" panose="020B0806030902050204" pitchFamily="34" charset="0"/>
              </a:rPr>
              <a:t>5.4 Future Enhancements</a:t>
            </a:r>
          </a:p>
        </p:txBody>
      </p:sp>
      <p:sp>
        <p:nvSpPr>
          <p:cNvPr id="4" name="Content Placeholder 3">
            <a:extLst>
              <a:ext uri="{FF2B5EF4-FFF2-40B4-BE49-F238E27FC236}">
                <a16:creationId xmlns:a16="http://schemas.microsoft.com/office/drawing/2014/main" id="{4D798108-0F34-4662-9412-BF964E4F3052}"/>
              </a:ext>
            </a:extLst>
          </p:cNvPr>
          <p:cNvSpPr>
            <a:spLocks noGrp="1"/>
          </p:cNvSpPr>
          <p:nvPr>
            <p:ph idx="1"/>
          </p:nvPr>
        </p:nvSpPr>
        <p:spPr>
          <a:xfrm>
            <a:off x="838200" y="1825625"/>
            <a:ext cx="10515600" cy="4836432"/>
          </a:xfrm>
        </p:spPr>
        <p:txBody>
          <a:bodyPr>
            <a:normAutofit/>
          </a:bodyPr>
          <a:lstStyle/>
          <a:p>
            <a:pPr>
              <a:lnSpc>
                <a:spcPct val="160000"/>
              </a:lnSpc>
            </a:pPr>
            <a:r>
              <a:rPr lang="en-US" sz="1800" dirty="0">
                <a:solidFill>
                  <a:schemeClr val="bg1"/>
                </a:solidFill>
                <a:latin typeface="Century Gothic (Body)"/>
              </a:rPr>
              <a:t>Lastly, </a:t>
            </a:r>
            <a:r>
              <a:rPr lang="en-US" sz="1800" b="1" dirty="0">
                <a:solidFill>
                  <a:schemeClr val="bg1"/>
                </a:solidFill>
                <a:latin typeface="Century Gothic (Body)"/>
              </a:rPr>
              <a:t>integrating more security features and functionality</a:t>
            </a:r>
            <a:r>
              <a:rPr lang="en-US" sz="1800" dirty="0">
                <a:solidFill>
                  <a:schemeClr val="bg1"/>
                </a:solidFill>
                <a:latin typeface="Century Gothic (Body)"/>
              </a:rPr>
              <a:t> together with this system can improve the vehicle’s and user’s security. </a:t>
            </a:r>
          </a:p>
          <a:p>
            <a:pPr>
              <a:lnSpc>
                <a:spcPct val="160000"/>
              </a:lnSpc>
            </a:pPr>
            <a:r>
              <a:rPr lang="en-US" sz="1800" dirty="0">
                <a:solidFill>
                  <a:schemeClr val="bg1"/>
                </a:solidFill>
                <a:latin typeface="Century Gothic (Body)"/>
              </a:rPr>
              <a:t>Other functions that can be included are </a:t>
            </a:r>
            <a:r>
              <a:rPr lang="en-US" sz="1800" b="1" dirty="0">
                <a:solidFill>
                  <a:schemeClr val="bg1"/>
                </a:solidFill>
                <a:latin typeface="Century Gothic (Body)"/>
              </a:rPr>
              <a:t>ability to detect any forceful door breakage and glass breakage</a:t>
            </a:r>
            <a:r>
              <a:rPr lang="en-US" sz="1800" dirty="0">
                <a:solidFill>
                  <a:schemeClr val="bg1"/>
                </a:solidFill>
                <a:latin typeface="Century Gothic (Body)"/>
              </a:rPr>
              <a:t> and </a:t>
            </a:r>
            <a:r>
              <a:rPr lang="en-US" sz="1800" b="1" dirty="0">
                <a:solidFill>
                  <a:schemeClr val="bg1"/>
                </a:solidFill>
                <a:latin typeface="Century Gothic (Body)"/>
              </a:rPr>
              <a:t>adding external cameras </a:t>
            </a:r>
            <a:r>
              <a:rPr lang="en-US" sz="1800" dirty="0">
                <a:solidFill>
                  <a:schemeClr val="bg1"/>
                </a:solidFill>
                <a:latin typeface="Century Gothic (Body)"/>
              </a:rPr>
              <a:t>surrounding the vehicle for monitoring the vehicles surroundings and internals for capture images or record videos if any theft attempt was detected.</a:t>
            </a:r>
          </a:p>
        </p:txBody>
      </p:sp>
    </p:spTree>
    <p:extLst>
      <p:ext uri="{BB962C8B-B14F-4D97-AF65-F5344CB8AC3E}">
        <p14:creationId xmlns:p14="http://schemas.microsoft.com/office/powerpoint/2010/main" val="26236937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387851"/>
            <a:ext cx="11135273" cy="1325563"/>
          </a:xfrm>
        </p:spPr>
        <p:txBody>
          <a:bodyPr>
            <a:normAutofit/>
          </a:bodyPr>
          <a:lstStyle/>
          <a:p>
            <a:r>
              <a:rPr lang="en-US" sz="4000" spc="110" dirty="0">
                <a:solidFill>
                  <a:schemeClr val="bg1"/>
                </a:solidFill>
                <a:latin typeface="Impact" panose="020B0806030902050204" pitchFamily="34" charset="0"/>
              </a:rPr>
              <a:t>5.5 Conclusion</a:t>
            </a: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a:xfrm>
            <a:off x="838200" y="1634039"/>
            <a:ext cx="10515600" cy="4923518"/>
          </a:xfrm>
        </p:spPr>
        <p:txBody>
          <a:bodyPr>
            <a:normAutofit/>
          </a:bodyPr>
          <a:lstStyle/>
          <a:p>
            <a:pPr>
              <a:lnSpc>
                <a:spcPct val="150000"/>
              </a:lnSpc>
            </a:pPr>
            <a:r>
              <a:rPr lang="en-US" sz="1800" dirty="0">
                <a:solidFill>
                  <a:schemeClr val="bg1"/>
                </a:solidFill>
                <a:latin typeface="Century Gothic (Body)"/>
              </a:rPr>
              <a:t>Understanding the importance of the security in the field in automobile industry is crucial to manufactures and to the users of it. </a:t>
            </a:r>
          </a:p>
          <a:p>
            <a:pPr>
              <a:lnSpc>
                <a:spcPct val="150000"/>
              </a:lnSpc>
            </a:pPr>
            <a:r>
              <a:rPr lang="en-US" sz="1800" dirty="0">
                <a:solidFill>
                  <a:schemeClr val="bg1"/>
                </a:solidFill>
                <a:latin typeface="Century Gothic (Body)"/>
              </a:rPr>
              <a:t>The implementation of this system in the actual world is very wide in the coming future according to the vehicle theft studies. </a:t>
            </a:r>
          </a:p>
          <a:p>
            <a:pPr>
              <a:lnSpc>
                <a:spcPct val="150000"/>
              </a:lnSpc>
            </a:pPr>
            <a:r>
              <a:rPr lang="en-US" sz="1800" dirty="0">
                <a:solidFill>
                  <a:schemeClr val="bg1"/>
                </a:solidFill>
                <a:latin typeface="Century Gothic (Body)"/>
              </a:rPr>
              <a:t>Apparently, the demand for the vehicle security system will continuously increase in coming years. </a:t>
            </a:r>
          </a:p>
          <a:p>
            <a:pPr>
              <a:lnSpc>
                <a:spcPct val="150000"/>
              </a:lnSpc>
            </a:pPr>
            <a:r>
              <a:rPr lang="en-US" sz="1800" dirty="0">
                <a:solidFill>
                  <a:schemeClr val="bg1"/>
                </a:solidFill>
                <a:latin typeface="Century Gothic (Body)"/>
              </a:rPr>
              <a:t>Although security system for vehicles exists, this project is aimed to integrate multiple security measures to increase its efficiency and accuracy. </a:t>
            </a:r>
          </a:p>
          <a:p>
            <a:pPr>
              <a:lnSpc>
                <a:spcPct val="150000"/>
              </a:lnSpc>
            </a:pPr>
            <a:r>
              <a:rPr lang="en-US" sz="1800" dirty="0">
                <a:solidFill>
                  <a:schemeClr val="bg1"/>
                </a:solidFill>
                <a:latin typeface="Century Gothic (Body)"/>
              </a:rPr>
              <a:t>The project was successfully completed by achieving all the objectives that were listed in the beginning.</a:t>
            </a:r>
          </a:p>
        </p:txBody>
      </p:sp>
    </p:spTree>
    <p:extLst>
      <p:ext uri="{BB962C8B-B14F-4D97-AF65-F5344CB8AC3E}">
        <p14:creationId xmlns:p14="http://schemas.microsoft.com/office/powerpoint/2010/main" val="15315088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441789" y="387851"/>
            <a:ext cx="11135273" cy="1325563"/>
          </a:xfrm>
        </p:spPr>
        <p:txBody>
          <a:bodyPr>
            <a:normAutofit/>
          </a:bodyPr>
          <a:lstStyle/>
          <a:p>
            <a:r>
              <a:rPr lang="en-US" sz="4000" spc="110" dirty="0">
                <a:solidFill>
                  <a:schemeClr val="bg1"/>
                </a:solidFill>
                <a:latin typeface="Impact" panose="020B0806030902050204" pitchFamily="34" charset="0"/>
              </a:rPr>
              <a:t>REFERENCE</a:t>
            </a:r>
          </a:p>
        </p:txBody>
      </p:sp>
      <p:graphicFrame>
        <p:nvGraphicFramePr>
          <p:cNvPr id="7" name="Table 6">
            <a:extLst>
              <a:ext uri="{FF2B5EF4-FFF2-40B4-BE49-F238E27FC236}">
                <a16:creationId xmlns:a16="http://schemas.microsoft.com/office/drawing/2014/main" id="{9A049E07-33EF-4A9E-8DD6-99B490EF57DB}"/>
              </a:ext>
            </a:extLst>
          </p:cNvPr>
          <p:cNvGraphicFramePr>
            <a:graphicFrameLocks noGrp="1"/>
          </p:cNvGraphicFramePr>
          <p:nvPr>
            <p:extLst>
              <p:ext uri="{D42A27DB-BD31-4B8C-83A1-F6EECF244321}">
                <p14:modId xmlns:p14="http://schemas.microsoft.com/office/powerpoint/2010/main" val="3888784501"/>
              </p:ext>
            </p:extLst>
          </p:nvPr>
        </p:nvGraphicFramePr>
        <p:xfrm>
          <a:off x="355214" y="1449583"/>
          <a:ext cx="11308422" cy="4539848"/>
        </p:xfrm>
        <a:graphic>
          <a:graphicData uri="http://schemas.openxmlformats.org/drawingml/2006/table">
            <a:tbl>
              <a:tblPr firstRow="1" firstCol="1" bandRow="1">
                <a:tableStyleId>{2D5ABB26-0587-4C30-8999-92F81FD0307C}</a:tableStyleId>
              </a:tblPr>
              <a:tblGrid>
                <a:gridCol w="265571">
                  <a:extLst>
                    <a:ext uri="{9D8B030D-6E8A-4147-A177-3AD203B41FA5}">
                      <a16:colId xmlns:a16="http://schemas.microsoft.com/office/drawing/2014/main" val="1605823024"/>
                    </a:ext>
                  </a:extLst>
                </a:gridCol>
                <a:gridCol w="11042851">
                  <a:extLst>
                    <a:ext uri="{9D8B030D-6E8A-4147-A177-3AD203B41FA5}">
                      <a16:colId xmlns:a16="http://schemas.microsoft.com/office/drawing/2014/main" val="3525640385"/>
                    </a:ext>
                  </a:extLst>
                </a:gridCol>
              </a:tblGrid>
              <a:tr h="209622">
                <a:tc>
                  <a:txBody>
                    <a:bodyPr/>
                    <a:lstStyle/>
                    <a:p>
                      <a:pPr>
                        <a:lnSpc>
                          <a:spcPct val="107000"/>
                        </a:lnSpc>
                        <a:spcAft>
                          <a:spcPts val="800"/>
                        </a:spcAft>
                      </a:pPr>
                      <a:r>
                        <a:rPr lang="en-MY" sz="1100">
                          <a:solidFill>
                            <a:schemeClr val="bg1"/>
                          </a:solidFill>
                          <a:effectLst/>
                        </a:rPr>
                        <a:t>[1]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dirty="0">
                          <a:solidFill>
                            <a:schemeClr val="bg1"/>
                          </a:solidFill>
                          <a:effectLst/>
                        </a:rPr>
                        <a:t>T. Harris, "</a:t>
                      </a:r>
                      <a:r>
                        <a:rPr lang="en-MY" sz="1100" dirty="0" err="1">
                          <a:solidFill>
                            <a:schemeClr val="bg1"/>
                          </a:solidFill>
                          <a:effectLst/>
                        </a:rPr>
                        <a:t>howstuffworks</a:t>
                      </a:r>
                      <a:r>
                        <a:rPr lang="en-MY" sz="1100" dirty="0">
                          <a:solidFill>
                            <a:schemeClr val="bg1"/>
                          </a:solidFill>
                          <a:effectLst/>
                        </a:rPr>
                        <a:t>," 2 August 2001. [Online]. Available: https://auto.howstuffworks.com/car-alarm.htm.</a:t>
                      </a:r>
                      <a:endParaRPr lang="en-US" sz="1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1473830374"/>
                  </a:ext>
                </a:extLst>
              </a:tr>
              <a:tr h="209622">
                <a:tc>
                  <a:txBody>
                    <a:bodyPr/>
                    <a:lstStyle/>
                    <a:p>
                      <a:pPr>
                        <a:lnSpc>
                          <a:spcPct val="107000"/>
                        </a:lnSpc>
                        <a:spcAft>
                          <a:spcPts val="800"/>
                        </a:spcAft>
                      </a:pPr>
                      <a:r>
                        <a:rPr lang="en-MY" sz="1100">
                          <a:solidFill>
                            <a:schemeClr val="bg1"/>
                          </a:solidFill>
                          <a:effectLst/>
                        </a:rPr>
                        <a:t>[2]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dirty="0">
                          <a:solidFill>
                            <a:schemeClr val="bg1"/>
                          </a:solidFill>
                          <a:effectLst/>
                        </a:rPr>
                        <a:t>Y. D. Eusebio, "</a:t>
                      </a:r>
                      <a:r>
                        <a:rPr lang="en-MY" sz="1100" dirty="0" err="1">
                          <a:solidFill>
                            <a:schemeClr val="bg1"/>
                          </a:solidFill>
                          <a:effectLst/>
                        </a:rPr>
                        <a:t>autodeal</a:t>
                      </a:r>
                      <a:r>
                        <a:rPr lang="en-MY" sz="1100" dirty="0">
                          <a:solidFill>
                            <a:schemeClr val="bg1"/>
                          </a:solidFill>
                          <a:effectLst/>
                        </a:rPr>
                        <a:t>," 24 April 2018. [Online]. Available: https://www.autodeal.com.ph/articles/car-features/what-engine-immobilizer-and-why-it-important.</a:t>
                      </a:r>
                      <a:endParaRPr lang="en-US" sz="1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659654883"/>
                  </a:ext>
                </a:extLst>
              </a:tr>
              <a:tr h="209622">
                <a:tc>
                  <a:txBody>
                    <a:bodyPr/>
                    <a:lstStyle/>
                    <a:p>
                      <a:pPr>
                        <a:lnSpc>
                          <a:spcPct val="107000"/>
                        </a:lnSpc>
                        <a:spcAft>
                          <a:spcPts val="800"/>
                        </a:spcAft>
                      </a:pPr>
                      <a:r>
                        <a:rPr lang="en-MY" sz="1100">
                          <a:solidFill>
                            <a:schemeClr val="bg1"/>
                          </a:solidFill>
                          <a:effectLst/>
                        </a:rPr>
                        <a:t>[3]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dirty="0">
                          <a:solidFill>
                            <a:schemeClr val="bg1"/>
                          </a:solidFill>
                          <a:effectLst/>
                        </a:rPr>
                        <a:t>"VTREC," November 2018. [Online]. Available: http://www.vtrec.net/?page_id=455.</a:t>
                      </a:r>
                      <a:endParaRPr lang="en-US" sz="1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561843122"/>
                  </a:ext>
                </a:extLst>
              </a:tr>
              <a:tr h="209622">
                <a:tc>
                  <a:txBody>
                    <a:bodyPr/>
                    <a:lstStyle/>
                    <a:p>
                      <a:pPr>
                        <a:lnSpc>
                          <a:spcPct val="107000"/>
                        </a:lnSpc>
                        <a:spcAft>
                          <a:spcPts val="800"/>
                        </a:spcAft>
                      </a:pPr>
                      <a:r>
                        <a:rPr lang="en-MY" sz="1100">
                          <a:solidFill>
                            <a:schemeClr val="bg1"/>
                          </a:solidFill>
                          <a:effectLst/>
                        </a:rPr>
                        <a:t>[4]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"The Straits Times," 13 February 2018. [Online]. Available: https://www.straitstimes.com/asia/se-asia/cars-with-keyless-entry-system-are-easy-theft-targets.</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3537213931"/>
                  </a:ext>
                </a:extLst>
              </a:tr>
              <a:tr h="209622">
                <a:tc>
                  <a:txBody>
                    <a:bodyPr/>
                    <a:lstStyle/>
                    <a:p>
                      <a:pPr>
                        <a:lnSpc>
                          <a:spcPct val="107000"/>
                        </a:lnSpc>
                        <a:spcAft>
                          <a:spcPts val="800"/>
                        </a:spcAft>
                      </a:pPr>
                      <a:r>
                        <a:rPr lang="en-MY" sz="1100">
                          <a:solidFill>
                            <a:schemeClr val="bg1"/>
                          </a:solidFill>
                          <a:effectLst/>
                        </a:rPr>
                        <a:t>[5]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S. Joge, "GSM BASED SECURITY FOR VEHICLE," International Research Journal of Engineering and Technology (IRJET), vol. V, no. 2, pp. 915-920, 2018.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1562172503"/>
                  </a:ext>
                </a:extLst>
              </a:tr>
              <a:tr h="209622">
                <a:tc>
                  <a:txBody>
                    <a:bodyPr/>
                    <a:lstStyle/>
                    <a:p>
                      <a:pPr>
                        <a:lnSpc>
                          <a:spcPct val="107000"/>
                        </a:lnSpc>
                        <a:spcAft>
                          <a:spcPts val="800"/>
                        </a:spcAft>
                      </a:pPr>
                      <a:r>
                        <a:rPr lang="en-MY" sz="1100">
                          <a:solidFill>
                            <a:schemeClr val="bg1"/>
                          </a:solidFill>
                          <a:effectLst/>
                        </a:rPr>
                        <a:t>[6]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F. K. Samuel and Z. Alexander, "Design of Anti-Vehicle Theft System using GSM and GPS with Image Acquisition," Asian Journal of Engineering and Technology, vol. 05, no. 04, pp. 82-92, 2017.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1426218038"/>
                  </a:ext>
                </a:extLst>
              </a:tr>
              <a:tr h="209622">
                <a:tc>
                  <a:txBody>
                    <a:bodyPr/>
                    <a:lstStyle/>
                    <a:p>
                      <a:pPr>
                        <a:lnSpc>
                          <a:spcPct val="107000"/>
                        </a:lnSpc>
                        <a:spcAft>
                          <a:spcPts val="800"/>
                        </a:spcAft>
                      </a:pPr>
                      <a:r>
                        <a:rPr lang="en-MY" sz="1100">
                          <a:solidFill>
                            <a:schemeClr val="bg1"/>
                          </a:solidFill>
                          <a:effectLst/>
                        </a:rPr>
                        <a:t>[7]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J. M. Laguador, M. M. Chung, F. J. D. Dagon, J. A. M. Guevarra, R. J. Pureza, J. D. Sanchez and D. K. I. S. Iglesia, "Anti Car Theft System using Android Phone," INTERNATIONAL JOURNAL OF MULTIDISCIPLINARY SCIENCES AND ENGINEERING, vol. 4, no. 5, pp. 12-14, 2013.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38118228"/>
                  </a:ext>
                </a:extLst>
              </a:tr>
              <a:tr h="209622">
                <a:tc>
                  <a:txBody>
                    <a:bodyPr/>
                    <a:lstStyle/>
                    <a:p>
                      <a:pPr>
                        <a:lnSpc>
                          <a:spcPct val="107000"/>
                        </a:lnSpc>
                        <a:spcAft>
                          <a:spcPts val="800"/>
                        </a:spcAft>
                      </a:pPr>
                      <a:r>
                        <a:rPr lang="en-MY" sz="1100">
                          <a:solidFill>
                            <a:schemeClr val="bg1"/>
                          </a:solidFill>
                          <a:effectLst/>
                        </a:rPr>
                        <a:t>[8]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R. Samir, M. Ritu and N. Lata, "Anti theft Security System for Vehicles," International Journal of Engineering &amp; Technology, vol. 7, no. 4.12, pp. 42-46, 2018.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1632235879"/>
                  </a:ext>
                </a:extLst>
              </a:tr>
              <a:tr h="209622">
                <a:tc>
                  <a:txBody>
                    <a:bodyPr/>
                    <a:lstStyle/>
                    <a:p>
                      <a:pPr>
                        <a:lnSpc>
                          <a:spcPct val="107000"/>
                        </a:lnSpc>
                        <a:spcAft>
                          <a:spcPts val="800"/>
                        </a:spcAft>
                      </a:pPr>
                      <a:r>
                        <a:rPr lang="en-MY" sz="1100">
                          <a:solidFill>
                            <a:schemeClr val="bg1"/>
                          </a:solidFill>
                          <a:effectLst/>
                        </a:rPr>
                        <a:t>[9]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Z. B. Kumar and N.Bharathi, "Vehicle Anti-Theft System Using Fingerprint Recognition Technique," Open Academic Journal of Advanced Science and Technology, vol. 1, no. 1, pp. 36-41, 2017.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3925906263"/>
                  </a:ext>
                </a:extLst>
              </a:tr>
              <a:tr h="278378">
                <a:tc>
                  <a:txBody>
                    <a:bodyPr/>
                    <a:lstStyle/>
                    <a:p>
                      <a:pPr>
                        <a:lnSpc>
                          <a:spcPct val="107000"/>
                        </a:lnSpc>
                        <a:spcAft>
                          <a:spcPts val="800"/>
                        </a:spcAft>
                      </a:pPr>
                      <a:r>
                        <a:rPr lang="en-MY" sz="1100">
                          <a:solidFill>
                            <a:schemeClr val="bg1"/>
                          </a:solidFill>
                          <a:effectLst/>
                        </a:rPr>
                        <a:t>[10]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"BEN," sparkfun, 9 November 2011. [Online]. Available: https://learn.sparkfun.com/tutorials/what-is-an-arduino/all#whats-on-the-board.</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1846022331"/>
                  </a:ext>
                </a:extLst>
              </a:tr>
              <a:tr h="278378">
                <a:tc>
                  <a:txBody>
                    <a:bodyPr/>
                    <a:lstStyle/>
                    <a:p>
                      <a:pPr>
                        <a:lnSpc>
                          <a:spcPct val="107000"/>
                        </a:lnSpc>
                        <a:spcAft>
                          <a:spcPts val="800"/>
                        </a:spcAft>
                      </a:pPr>
                      <a:r>
                        <a:rPr lang="en-MY" sz="1100">
                          <a:solidFill>
                            <a:schemeClr val="bg1"/>
                          </a:solidFill>
                          <a:effectLst/>
                        </a:rPr>
                        <a:t>[11]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Itead, "itead.cc," itead, 2016 August 8. [Online]. Available: https://www.itead.cc/wiki/SIM808_GSM/GPRS/GPS_Module.</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514459581"/>
                  </a:ext>
                </a:extLst>
              </a:tr>
              <a:tr h="278378">
                <a:tc>
                  <a:txBody>
                    <a:bodyPr/>
                    <a:lstStyle/>
                    <a:p>
                      <a:pPr>
                        <a:lnSpc>
                          <a:spcPct val="107000"/>
                        </a:lnSpc>
                        <a:spcAft>
                          <a:spcPts val="800"/>
                        </a:spcAft>
                      </a:pPr>
                      <a:r>
                        <a:rPr lang="en-MY" sz="1100">
                          <a:solidFill>
                            <a:schemeClr val="bg1"/>
                          </a:solidFill>
                          <a:effectLst/>
                        </a:rPr>
                        <a:t>[12]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espruino, "espruino.com," [Online]. Available: https://www.espruino.com/KeyPad.</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3416928809"/>
                  </a:ext>
                </a:extLst>
              </a:tr>
              <a:tr h="278378">
                <a:tc>
                  <a:txBody>
                    <a:bodyPr/>
                    <a:lstStyle/>
                    <a:p>
                      <a:pPr>
                        <a:lnSpc>
                          <a:spcPct val="107000"/>
                        </a:lnSpc>
                        <a:spcAft>
                          <a:spcPts val="800"/>
                        </a:spcAft>
                      </a:pPr>
                      <a:r>
                        <a:rPr lang="en-MY" sz="1100">
                          <a:solidFill>
                            <a:schemeClr val="bg1"/>
                          </a:solidFill>
                          <a:effectLst/>
                        </a:rPr>
                        <a:t>[13]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D. Dunmur and H. G. Walton, "Encyclopaedia Britannica," Britannica, 28 May 2004. [Online]. Available: https://www.britannica.com/technology/liquid-crystal-display. [Accessed 03 August 2015].</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2802399288"/>
                  </a:ext>
                </a:extLst>
              </a:tr>
              <a:tr h="278378">
                <a:tc>
                  <a:txBody>
                    <a:bodyPr/>
                    <a:lstStyle/>
                    <a:p>
                      <a:pPr>
                        <a:lnSpc>
                          <a:spcPct val="107000"/>
                        </a:lnSpc>
                        <a:spcAft>
                          <a:spcPts val="800"/>
                        </a:spcAft>
                      </a:pPr>
                      <a:r>
                        <a:rPr lang="en-MY" sz="1100">
                          <a:solidFill>
                            <a:schemeClr val="bg1"/>
                          </a:solidFill>
                          <a:effectLst/>
                        </a:rPr>
                        <a:t>[14]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Texas Instrument, [Online]. Available: https://www.ti.com/store/ti/en/p/product/?p=CD4081BE.</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1398674906"/>
                  </a:ext>
                </a:extLst>
              </a:tr>
              <a:tr h="278378">
                <a:tc>
                  <a:txBody>
                    <a:bodyPr/>
                    <a:lstStyle/>
                    <a:p>
                      <a:pPr>
                        <a:lnSpc>
                          <a:spcPct val="107000"/>
                        </a:lnSpc>
                        <a:spcAft>
                          <a:spcPts val="800"/>
                        </a:spcAft>
                      </a:pPr>
                      <a:r>
                        <a:rPr lang="en-MY" sz="1100">
                          <a:solidFill>
                            <a:schemeClr val="bg1"/>
                          </a:solidFill>
                          <a:effectLst/>
                        </a:rPr>
                        <a:t>[15]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"arduino.cc," Arduino, 7 September 2015. [Online]. Available: https://www.arduino.cc/en/Guide/Environment.</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253739158"/>
                  </a:ext>
                </a:extLst>
              </a:tr>
              <a:tr h="278378">
                <a:tc>
                  <a:txBody>
                    <a:bodyPr/>
                    <a:lstStyle/>
                    <a:p>
                      <a:pPr>
                        <a:lnSpc>
                          <a:spcPct val="107000"/>
                        </a:lnSpc>
                        <a:spcAft>
                          <a:spcPts val="800"/>
                        </a:spcAft>
                      </a:pPr>
                      <a:r>
                        <a:rPr lang="en-MY" sz="1100">
                          <a:solidFill>
                            <a:schemeClr val="bg1"/>
                          </a:solidFill>
                          <a:effectLst/>
                        </a:rPr>
                        <a:t>[16]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RishabhPrabhu, "geeksforgeeks," [Online]. Available: https://www.geeksforgeeks.org/c-language-set-1-introduction/.</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2625795540"/>
                  </a:ext>
                </a:extLst>
              </a:tr>
              <a:tr h="278378">
                <a:tc>
                  <a:txBody>
                    <a:bodyPr/>
                    <a:lstStyle/>
                    <a:p>
                      <a:pPr>
                        <a:lnSpc>
                          <a:spcPct val="107000"/>
                        </a:lnSpc>
                        <a:spcAft>
                          <a:spcPts val="800"/>
                        </a:spcAft>
                      </a:pPr>
                      <a:r>
                        <a:rPr lang="en-MY" sz="1100">
                          <a:solidFill>
                            <a:schemeClr val="bg1"/>
                          </a:solidFill>
                          <a:effectLst/>
                        </a:rPr>
                        <a:t>[17]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a:solidFill>
                            <a:schemeClr val="bg1"/>
                          </a:solidFill>
                          <a:effectLst/>
                        </a:rPr>
                        <a:t>"Safewise," [Online]. Available: https://www.safewise.com/home-security-faq/how-do-security-systems-work/.</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2202606677"/>
                  </a:ext>
                </a:extLst>
              </a:tr>
              <a:tr h="278378">
                <a:tc>
                  <a:txBody>
                    <a:bodyPr/>
                    <a:lstStyle/>
                    <a:p>
                      <a:pPr>
                        <a:lnSpc>
                          <a:spcPct val="107000"/>
                        </a:lnSpc>
                        <a:spcAft>
                          <a:spcPts val="800"/>
                        </a:spcAft>
                      </a:pPr>
                      <a:r>
                        <a:rPr lang="en-MY" sz="1100">
                          <a:solidFill>
                            <a:schemeClr val="bg1"/>
                          </a:solidFill>
                          <a:effectLst/>
                        </a:rPr>
                        <a:t>[18] </a:t>
                      </a:r>
                      <a:endParaRPr lang="en-US" sz="11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tc>
                  <a:txBody>
                    <a:bodyPr/>
                    <a:lstStyle/>
                    <a:p>
                      <a:pPr>
                        <a:lnSpc>
                          <a:spcPct val="107000"/>
                        </a:lnSpc>
                        <a:spcAft>
                          <a:spcPts val="800"/>
                        </a:spcAft>
                      </a:pPr>
                      <a:r>
                        <a:rPr lang="en-MY" sz="1100" dirty="0">
                          <a:solidFill>
                            <a:schemeClr val="bg1"/>
                          </a:solidFill>
                          <a:effectLst/>
                        </a:rPr>
                        <a:t>M. Bullock, "howstuffworks.com," [Online]. Available: https://electronics.howstuffworks.com/relay2.htm.</a:t>
                      </a:r>
                      <a:endParaRPr lang="en-US" sz="11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16" marR="3316" marT="3316" marB="3316"/>
                </a:tc>
                <a:extLst>
                  <a:ext uri="{0D108BD9-81ED-4DB2-BD59-A6C34878D82A}">
                    <a16:rowId xmlns:a16="http://schemas.microsoft.com/office/drawing/2014/main" val="942628048"/>
                  </a:ext>
                </a:extLst>
              </a:tr>
            </a:tbl>
          </a:graphicData>
        </a:graphic>
      </p:graphicFrame>
    </p:spTree>
    <p:extLst>
      <p:ext uri="{BB962C8B-B14F-4D97-AF65-F5344CB8AC3E}">
        <p14:creationId xmlns:p14="http://schemas.microsoft.com/office/powerpoint/2010/main" val="7949871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C8E8-73F2-4794-8B79-7E6650F1D311}"/>
              </a:ext>
            </a:extLst>
          </p:cNvPr>
          <p:cNvSpPr txBox="1">
            <a:spLocks/>
          </p:cNvSpPr>
          <p:nvPr/>
        </p:nvSpPr>
        <p:spPr>
          <a:xfrm>
            <a:off x="0" y="2966663"/>
            <a:ext cx="12191999" cy="924674"/>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9600" dirty="0">
                <a:solidFill>
                  <a:schemeClr val="bg1"/>
                </a:solidFill>
                <a:effectLst>
                  <a:outerShdw blurRad="50800" dist="38100" dir="2700000" algn="tl" rotWithShape="0">
                    <a:prstClr val="black">
                      <a:alpha val="40000"/>
                    </a:prstClr>
                  </a:outerShdw>
                  <a:reflection blurRad="6350" stA="60000" endA="900" endPos="58000" dir="5400000" sy="-100000" algn="bl" rotWithShape="0"/>
                </a:effectLst>
                <a:latin typeface="Impact" panose="020B0806030902050204" pitchFamily="34" charset="0"/>
              </a:rPr>
              <a:t>DEMONSTRATION</a:t>
            </a:r>
            <a:endParaRPr kumimoji="0" lang="en-US" sz="9600" b="0" i="0" u="none" strike="noStrike" kern="1200" cap="none" spc="0" normalizeH="0" baseline="0" noProof="0" dirty="0">
              <a:ln>
                <a:noFill/>
              </a:ln>
              <a:solidFill>
                <a:schemeClr val="bg1"/>
              </a:solidFill>
              <a:effectLst>
                <a:outerShdw blurRad="50800" dist="38100" dir="2700000" algn="tl" rotWithShape="0">
                  <a:prstClr val="black">
                    <a:alpha val="40000"/>
                  </a:prstClr>
                </a:outerShdw>
                <a:reflection blurRad="6350" stA="60000" endA="900" endPos="58000" dir="5400000" sy="-100000" algn="bl" rotWithShape="0"/>
              </a:effectLst>
              <a:uLnTx/>
              <a:uFillTx/>
              <a:latin typeface="Impact" panose="020B0806030902050204" pitchFamily="34" charset="0"/>
            </a:endParaRPr>
          </a:p>
        </p:txBody>
      </p:sp>
    </p:spTree>
    <p:extLst>
      <p:ext uri="{BB962C8B-B14F-4D97-AF65-F5344CB8AC3E}">
        <p14:creationId xmlns:p14="http://schemas.microsoft.com/office/powerpoint/2010/main" val="968771179"/>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1.2 Problem Statement</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a:lnSpc>
                <a:spcPct val="150000"/>
              </a:lnSpc>
              <a:buFont typeface="Calibri" panose="020F0502020204030204" pitchFamily="34" charset="0"/>
              <a:buChar char="»"/>
            </a:pPr>
            <a:r>
              <a:rPr lang="en-US" sz="1800" dirty="0">
                <a:solidFill>
                  <a:schemeClr val="bg1"/>
                </a:solidFill>
                <a:latin typeface="Century Gothic (Body)"/>
              </a:rPr>
              <a:t>Number of stolen vehicles is increasing day by day [3]. </a:t>
            </a:r>
          </a:p>
          <a:p>
            <a:pPr>
              <a:lnSpc>
                <a:spcPct val="150000"/>
              </a:lnSpc>
              <a:buFont typeface="Calibri" panose="020F0502020204030204" pitchFamily="34" charset="0"/>
              <a:buChar char="»"/>
            </a:pPr>
            <a:r>
              <a:rPr lang="en-US" sz="1800" dirty="0">
                <a:solidFill>
                  <a:schemeClr val="bg1"/>
                </a:solidFill>
                <a:latin typeface="Century Gothic (Body)"/>
              </a:rPr>
              <a:t>There is no efficient security system to check if the vehicle has stolen.</a:t>
            </a:r>
          </a:p>
          <a:p>
            <a:pPr>
              <a:lnSpc>
                <a:spcPct val="150000"/>
              </a:lnSpc>
              <a:buFont typeface="Calibri" panose="020F0502020204030204" pitchFamily="34" charset="0"/>
              <a:buChar char="»"/>
            </a:pPr>
            <a:r>
              <a:rPr lang="en-US" sz="1800" dirty="0">
                <a:solidFill>
                  <a:schemeClr val="bg1"/>
                </a:solidFill>
                <a:latin typeface="Century Gothic (Body)"/>
              </a:rPr>
              <a:t>There is no additional verification feature in the existing vehicles besides the car key, alarm etc.</a:t>
            </a:r>
          </a:p>
          <a:p>
            <a:pPr>
              <a:lnSpc>
                <a:spcPct val="150000"/>
              </a:lnSpc>
              <a:buFont typeface="Calibri" panose="020F0502020204030204" pitchFamily="34" charset="0"/>
              <a:buChar char="»"/>
            </a:pPr>
            <a:r>
              <a:rPr lang="en-US" sz="1800" dirty="0">
                <a:solidFill>
                  <a:schemeClr val="bg1"/>
                </a:solidFill>
                <a:latin typeface="Century Gothic (Body)"/>
              </a:rPr>
              <a:t>The current security system is not able to recognize if the car has been used or driven by an unauthorized person. </a:t>
            </a:r>
          </a:p>
          <a:p>
            <a:pPr>
              <a:lnSpc>
                <a:spcPct val="150000"/>
              </a:lnSpc>
              <a:buFont typeface="Calibri" panose="020F0502020204030204" pitchFamily="34" charset="0"/>
              <a:buChar char="»"/>
            </a:pPr>
            <a:r>
              <a:rPr lang="en-US" sz="1800" dirty="0">
                <a:solidFill>
                  <a:schemeClr val="bg1"/>
                </a:solidFill>
                <a:latin typeface="Century Gothic (Body)"/>
              </a:rPr>
              <a:t>The current security system is not able to informs the authorized user its location.</a:t>
            </a:r>
          </a:p>
        </p:txBody>
      </p:sp>
    </p:spTree>
    <p:extLst>
      <p:ext uri="{BB962C8B-B14F-4D97-AF65-F5344CB8AC3E}">
        <p14:creationId xmlns:p14="http://schemas.microsoft.com/office/powerpoint/2010/main" val="63215706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C9D5D9-FD6A-4BEA-9DBD-F2DD9ED06C8D}"/>
              </a:ext>
            </a:extLst>
          </p:cNvPr>
          <p:cNvSpPr txBox="1"/>
          <p:nvPr/>
        </p:nvSpPr>
        <p:spPr>
          <a:xfrm>
            <a:off x="336914" y="2056971"/>
            <a:ext cx="7156580" cy="2744054"/>
          </a:xfrm>
          <a:prstGeom prst="rect">
            <a:avLst/>
          </a:prstGeom>
          <a:effectLst>
            <a:glow rad="228600">
              <a:schemeClr val="accent6">
                <a:satMod val="175000"/>
                <a:alpha val="40000"/>
              </a:schemeClr>
            </a:glow>
          </a:effectLst>
        </p:spPr>
        <p:txBody>
          <a:bodyPr vert="horz" lIns="91440" tIns="45720" rIns="91440" bIns="45720" rtlCol="0" anchor="ctr">
            <a:noAutofit/>
          </a:bodyPr>
          <a:lstStyle/>
          <a:p>
            <a:pPr algn="ctr" defTabSz="914400">
              <a:lnSpc>
                <a:spcPct val="90000"/>
              </a:lnSpc>
              <a:spcBef>
                <a:spcPct val="0"/>
              </a:spcBef>
              <a:spcAft>
                <a:spcPts val="600"/>
              </a:spcAft>
            </a:pPr>
            <a:r>
              <a:rPr lang="en-US" sz="12000" cap="all" dirty="0">
                <a:ln w="38100">
                  <a:solidFill>
                    <a:srgbClr val="7030A0"/>
                  </a:solidFill>
                </a:ln>
                <a:solidFill>
                  <a:schemeClr val="bg1"/>
                </a:solidFill>
                <a:effectLst>
                  <a:glow rad="228600">
                    <a:schemeClr val="accent6">
                      <a:satMod val="175000"/>
                      <a:alpha val="40000"/>
                    </a:schemeClr>
                  </a:glow>
                </a:effectLst>
                <a:latin typeface="Impact" panose="020B0806030902050204" pitchFamily="34" charset="0"/>
                <a:ea typeface="+mj-ea"/>
                <a:cs typeface="+mj-cs"/>
              </a:rPr>
              <a:t>THANK YOU</a:t>
            </a:r>
          </a:p>
        </p:txBody>
      </p:sp>
      <p:pic>
        <p:nvPicPr>
          <p:cNvPr id="6" name="Graphic 5" descr="Handshake">
            <a:extLst>
              <a:ext uri="{FF2B5EF4-FFF2-40B4-BE49-F238E27FC236}">
                <a16:creationId xmlns:a16="http://schemas.microsoft.com/office/drawing/2014/main" id="{538575FF-6654-4F71-9D2F-DB341BFCF4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41361" y="1522126"/>
            <a:ext cx="3813745" cy="3813745"/>
          </a:xfrm>
          <a:prstGeom prst="rect">
            <a:avLst/>
          </a:prstGeom>
          <a:effectLst>
            <a:glow rad="228600">
              <a:schemeClr val="accent6">
                <a:satMod val="175000"/>
                <a:alpha val="40000"/>
              </a:schemeClr>
            </a:glow>
          </a:effectLst>
        </p:spPr>
      </p:pic>
      <p:sp>
        <p:nvSpPr>
          <p:cNvPr id="4" name="Rectangle 3">
            <a:extLst>
              <a:ext uri="{FF2B5EF4-FFF2-40B4-BE49-F238E27FC236}">
                <a16:creationId xmlns:a16="http://schemas.microsoft.com/office/drawing/2014/main" id="{4BD9B255-F57D-42B7-A695-BEA5DA2FF475}"/>
              </a:ext>
            </a:extLst>
          </p:cNvPr>
          <p:cNvSpPr/>
          <p:nvPr/>
        </p:nvSpPr>
        <p:spPr>
          <a:xfrm>
            <a:off x="867204" y="4154694"/>
            <a:ext cx="6096000" cy="646331"/>
          </a:xfrm>
          <a:prstGeom prst="rect">
            <a:avLst/>
          </a:prstGeom>
        </p:spPr>
        <p:txBody>
          <a:bodyPr>
            <a:spAutoFit/>
          </a:bodyPr>
          <a:lstStyle/>
          <a:p>
            <a:pPr algn="ctr"/>
            <a:r>
              <a:rPr lang="en-US" sz="3600" cap="all" dirty="0">
                <a:ln w="12700">
                  <a:solidFill>
                    <a:srgbClr val="7030A0"/>
                  </a:solidFill>
                </a:ln>
                <a:solidFill>
                  <a:schemeClr val="bg1"/>
                </a:solidFill>
                <a:effectLst>
                  <a:glow rad="101600">
                    <a:schemeClr val="accent6">
                      <a:satMod val="175000"/>
                      <a:alpha val="40000"/>
                    </a:schemeClr>
                  </a:glow>
                </a:effectLst>
                <a:latin typeface="Impact" panose="020B0806030902050204" pitchFamily="34" charset="0"/>
              </a:rPr>
              <a:t>FOR YOUR TIME AND ATTENTION</a:t>
            </a:r>
            <a:endParaRPr lang="en-US" sz="600" dirty="0">
              <a:ln w="12700">
                <a:solidFill>
                  <a:srgbClr val="7030A0"/>
                </a:solidFill>
              </a:ln>
              <a:effectLst>
                <a:glow rad="101600">
                  <a:schemeClr val="accent6">
                    <a:satMod val="175000"/>
                    <a:alpha val="40000"/>
                  </a:schemeClr>
                </a:glow>
              </a:effectLst>
            </a:endParaRPr>
          </a:p>
        </p:txBody>
      </p:sp>
      <p:sp>
        <p:nvSpPr>
          <p:cNvPr id="12" name="Rectangle 11">
            <a:extLst>
              <a:ext uri="{FF2B5EF4-FFF2-40B4-BE49-F238E27FC236}">
                <a16:creationId xmlns:a16="http://schemas.microsoft.com/office/drawing/2014/main" id="{E65C8218-DFBB-4E8F-B6D4-D861BEF74ED2}"/>
              </a:ext>
            </a:extLst>
          </p:cNvPr>
          <p:cNvSpPr/>
          <p:nvPr/>
        </p:nvSpPr>
        <p:spPr>
          <a:xfrm>
            <a:off x="8214712" y="5177250"/>
            <a:ext cx="3267041" cy="646331"/>
          </a:xfrm>
          <a:prstGeom prst="rect">
            <a:avLst/>
          </a:prstGeom>
        </p:spPr>
        <p:txBody>
          <a:bodyPr wrap="square">
            <a:spAutoFit/>
          </a:bodyPr>
          <a:lstStyle/>
          <a:p>
            <a:pPr algn="ctr"/>
            <a:r>
              <a:rPr lang="en-US" sz="3600" cap="all" dirty="0">
                <a:ln w="12700">
                  <a:solidFill>
                    <a:srgbClr val="7030A0"/>
                  </a:solidFill>
                </a:ln>
                <a:solidFill>
                  <a:schemeClr val="bg1"/>
                </a:solidFill>
                <a:effectLst>
                  <a:glow rad="101600">
                    <a:schemeClr val="accent6">
                      <a:satMod val="175000"/>
                      <a:alpha val="40000"/>
                    </a:schemeClr>
                  </a:glow>
                </a:effectLst>
                <a:latin typeface="Impact" panose="020B0806030902050204" pitchFamily="34" charset="0"/>
              </a:rPr>
              <a:t>Any Questions?</a:t>
            </a:r>
            <a:endParaRPr lang="en-US" sz="600" dirty="0">
              <a:ln w="12700">
                <a:solidFill>
                  <a:srgbClr val="7030A0"/>
                </a:solidFill>
              </a:ln>
              <a:effectLst>
                <a:glow rad="101600">
                  <a:schemeClr val="accent6">
                    <a:satMod val="175000"/>
                    <a:alpha val="40000"/>
                  </a:schemeClr>
                </a:glow>
              </a:effectLst>
            </a:endParaRPr>
          </a:p>
        </p:txBody>
      </p:sp>
    </p:spTree>
    <p:extLst>
      <p:ext uri="{BB962C8B-B14F-4D97-AF65-F5344CB8AC3E}">
        <p14:creationId xmlns:p14="http://schemas.microsoft.com/office/powerpoint/2010/main" val="108778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1.3 Objectives</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rmAutofit/>
          </a:bodyPr>
          <a:lstStyle/>
          <a:p>
            <a:pPr marL="0" indent="0">
              <a:lnSpc>
                <a:spcPct val="150000"/>
              </a:lnSpc>
              <a:buNone/>
            </a:pPr>
            <a:r>
              <a:rPr lang="en-US" sz="2400" dirty="0">
                <a:solidFill>
                  <a:schemeClr val="bg1"/>
                </a:solidFill>
                <a:latin typeface="Century Gothic (Body)"/>
              </a:rPr>
              <a:t>The aim of this project is to develop a prototype of anti-theft system for vehicle which can reduces vehicle theft and locate the vehicle.</a:t>
            </a:r>
          </a:p>
          <a:p>
            <a:pPr marL="0" indent="0">
              <a:lnSpc>
                <a:spcPct val="150000"/>
              </a:lnSpc>
              <a:buNone/>
            </a:pPr>
            <a:r>
              <a:rPr lang="en-US" sz="2400" dirty="0">
                <a:solidFill>
                  <a:schemeClr val="bg1"/>
                </a:solidFill>
                <a:latin typeface="Century Gothic (Body)"/>
              </a:rPr>
              <a:t>The objectives of the project are the following:</a:t>
            </a:r>
          </a:p>
          <a:p>
            <a:pPr marL="971550" lvl="1" indent="-514350">
              <a:lnSpc>
                <a:spcPct val="150000"/>
              </a:lnSpc>
              <a:buFont typeface="+mj-lt"/>
              <a:buAutoNum type="arabicPeriod"/>
            </a:pPr>
            <a:r>
              <a:rPr lang="en-US" sz="1800" dirty="0">
                <a:solidFill>
                  <a:schemeClr val="bg1"/>
                </a:solidFill>
                <a:latin typeface="Century Gothic (Body)"/>
              </a:rPr>
              <a:t>To provide a biometric authentication to start the vehicle. </a:t>
            </a:r>
          </a:p>
          <a:p>
            <a:pPr marL="971550" lvl="1" indent="-514350">
              <a:lnSpc>
                <a:spcPct val="150000"/>
              </a:lnSpc>
              <a:buFont typeface="+mj-lt"/>
              <a:buAutoNum type="arabicPeriod"/>
            </a:pPr>
            <a:r>
              <a:rPr lang="en-US" sz="1800" dirty="0">
                <a:solidFill>
                  <a:schemeClr val="bg1"/>
                </a:solidFill>
                <a:latin typeface="Century Gothic (Body)"/>
              </a:rPr>
              <a:t>To develop a system that is capable of tracking the vehicle.</a:t>
            </a:r>
          </a:p>
          <a:p>
            <a:pPr marL="971550" lvl="1" indent="-514350">
              <a:lnSpc>
                <a:spcPct val="150000"/>
              </a:lnSpc>
              <a:buFont typeface="+mj-lt"/>
              <a:buAutoNum type="arabicPeriod"/>
            </a:pPr>
            <a:r>
              <a:rPr lang="en-US" sz="1800" dirty="0">
                <a:solidFill>
                  <a:schemeClr val="bg1"/>
                </a:solidFill>
                <a:latin typeface="Century Gothic (Body)"/>
              </a:rPr>
              <a:t>To develop a system which can send real-time information to the user</a:t>
            </a:r>
          </a:p>
        </p:txBody>
      </p:sp>
    </p:spTree>
    <p:extLst>
      <p:ext uri="{BB962C8B-B14F-4D97-AF65-F5344CB8AC3E}">
        <p14:creationId xmlns:p14="http://schemas.microsoft.com/office/powerpoint/2010/main" val="70883385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ACE7-299B-432B-8B09-9D8A2B0BFC77}"/>
              </a:ext>
            </a:extLst>
          </p:cNvPr>
          <p:cNvSpPr>
            <a:spLocks noGrp="1"/>
          </p:cNvSpPr>
          <p:nvPr>
            <p:ph type="title"/>
          </p:nvPr>
        </p:nvSpPr>
        <p:spPr>
          <a:xfrm>
            <a:off x="1061462" y="579437"/>
            <a:ext cx="10515600" cy="1325563"/>
          </a:xfrm>
        </p:spPr>
        <p:txBody>
          <a:bodyPr>
            <a:normAutofit/>
          </a:bodyPr>
          <a:lstStyle/>
          <a:p>
            <a:r>
              <a:rPr lang="en-US" sz="4000" spc="110" dirty="0">
                <a:solidFill>
                  <a:schemeClr val="bg1"/>
                </a:solidFill>
                <a:latin typeface="Impact" panose="020B0806030902050204" pitchFamily="34" charset="0"/>
              </a:rPr>
              <a:t>1.5 Scope of Project</a:t>
            </a:r>
            <a:endParaRPr lang="en-US" sz="4000" dirty="0">
              <a:solidFill>
                <a:schemeClr val="bg1"/>
              </a:solidFill>
              <a:latin typeface="Impact" panose="020B0806030902050204" pitchFamily="34" charset="0"/>
            </a:endParaRPr>
          </a:p>
        </p:txBody>
      </p:sp>
      <p:sp>
        <p:nvSpPr>
          <p:cNvPr id="5" name="Content Placeholder 4">
            <a:extLst>
              <a:ext uri="{FF2B5EF4-FFF2-40B4-BE49-F238E27FC236}">
                <a16:creationId xmlns:a16="http://schemas.microsoft.com/office/drawing/2014/main" id="{BC75D68A-0AA4-494A-803D-9574D4A87E1F}"/>
              </a:ext>
            </a:extLst>
          </p:cNvPr>
          <p:cNvSpPr>
            <a:spLocks noGrp="1"/>
          </p:cNvSpPr>
          <p:nvPr>
            <p:ph idx="1"/>
          </p:nvPr>
        </p:nvSpPr>
        <p:spPr/>
        <p:txBody>
          <a:bodyPr>
            <a:noAutofit/>
          </a:bodyPr>
          <a:lstStyle/>
          <a:p>
            <a:pPr>
              <a:lnSpc>
                <a:spcPct val="200000"/>
              </a:lnSpc>
              <a:buFont typeface="Calibri" panose="020F0502020204030204" pitchFamily="34" charset="0"/>
              <a:buChar char="»"/>
            </a:pPr>
            <a:r>
              <a:rPr lang="en-US" sz="1800" dirty="0">
                <a:solidFill>
                  <a:schemeClr val="bg1"/>
                </a:solidFill>
                <a:latin typeface="Century Gothic (Body)"/>
              </a:rPr>
              <a:t>This system is mainly focusing on improving security system of any type of car. </a:t>
            </a:r>
          </a:p>
          <a:p>
            <a:pPr>
              <a:lnSpc>
                <a:spcPct val="200000"/>
              </a:lnSpc>
              <a:buFont typeface="Calibri" panose="020F0502020204030204" pitchFamily="34" charset="0"/>
              <a:buChar char="»"/>
            </a:pPr>
            <a:r>
              <a:rPr lang="en-US" sz="1800" dirty="0">
                <a:solidFill>
                  <a:schemeClr val="bg1"/>
                </a:solidFill>
                <a:latin typeface="Century Gothic (Body)"/>
              </a:rPr>
              <a:t>This system will utilize the mobile communication system (GSM) to communicate with the user within Malaysia. </a:t>
            </a:r>
          </a:p>
          <a:p>
            <a:pPr>
              <a:lnSpc>
                <a:spcPct val="200000"/>
              </a:lnSpc>
              <a:buFont typeface="Calibri" panose="020F0502020204030204" pitchFamily="34" charset="0"/>
              <a:buChar char="»"/>
            </a:pPr>
            <a:r>
              <a:rPr lang="en-US" sz="1800" dirty="0">
                <a:solidFill>
                  <a:schemeClr val="bg1"/>
                </a:solidFill>
                <a:latin typeface="Century Gothic (Body)"/>
              </a:rPr>
              <a:t>This system concentrates on using biometrics recognition for enhance the security features. </a:t>
            </a:r>
          </a:p>
          <a:p>
            <a:pPr>
              <a:lnSpc>
                <a:spcPct val="200000"/>
              </a:lnSpc>
              <a:buFont typeface="Calibri" panose="020F0502020204030204" pitchFamily="34" charset="0"/>
              <a:buChar char="»"/>
            </a:pPr>
            <a:r>
              <a:rPr lang="en-US" sz="1800" dirty="0">
                <a:solidFill>
                  <a:schemeClr val="bg1"/>
                </a:solidFill>
                <a:latin typeface="Century Gothic (Body)"/>
              </a:rPr>
              <a:t>This system is developed to be a user-friendly system, where it allows the user to use the system with some simple procedures</a:t>
            </a:r>
          </a:p>
        </p:txBody>
      </p:sp>
    </p:spTree>
    <p:extLst>
      <p:ext uri="{BB962C8B-B14F-4D97-AF65-F5344CB8AC3E}">
        <p14:creationId xmlns:p14="http://schemas.microsoft.com/office/powerpoint/2010/main" val="39425219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C8E8-73F2-4794-8B79-7E6650F1D311}"/>
              </a:ext>
            </a:extLst>
          </p:cNvPr>
          <p:cNvSpPr txBox="1">
            <a:spLocks/>
          </p:cNvSpPr>
          <p:nvPr/>
        </p:nvSpPr>
        <p:spPr>
          <a:xfrm>
            <a:off x="2833527" y="2966663"/>
            <a:ext cx="6524945" cy="924674"/>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US" sz="6000" dirty="0">
                <a:solidFill>
                  <a:schemeClr val="bg1"/>
                </a:solidFill>
                <a:effectLst>
                  <a:outerShdw blurRad="50800" dist="38100" dir="2700000" algn="tl" rotWithShape="0">
                    <a:prstClr val="black">
                      <a:alpha val="40000"/>
                    </a:prstClr>
                  </a:outerShdw>
                  <a:reflection blurRad="6350" stA="60000" endA="900" endPos="58000" dir="5400000" sy="-100000" algn="bl" rotWithShape="0"/>
                </a:effectLst>
                <a:latin typeface="Impact" panose="020B0806030902050204" pitchFamily="34" charset="0"/>
              </a:rPr>
              <a:t>LITERATURE REVIEW</a:t>
            </a:r>
            <a:endParaRPr kumimoji="0" lang="en-US" sz="6000" b="0" i="0" u="none" strike="noStrike" kern="1200" cap="none" spc="0" normalizeH="0" baseline="0" noProof="0" dirty="0">
              <a:ln>
                <a:noFill/>
              </a:ln>
              <a:solidFill>
                <a:schemeClr val="bg1"/>
              </a:solidFill>
              <a:effectLst>
                <a:outerShdw blurRad="50800" dist="38100" dir="2700000" algn="tl" rotWithShape="0">
                  <a:prstClr val="black">
                    <a:alpha val="40000"/>
                  </a:prstClr>
                </a:outerShdw>
                <a:reflection blurRad="6350" stA="60000" endA="900" endPos="58000" dir="5400000" sy="-100000" algn="bl" rotWithShape="0"/>
              </a:effectLst>
              <a:uLnTx/>
              <a:uFillTx/>
              <a:latin typeface="Impact" panose="020B0806030902050204" pitchFamily="34" charset="0"/>
            </a:endParaRPr>
          </a:p>
        </p:txBody>
      </p:sp>
      <p:grpSp>
        <p:nvGrpSpPr>
          <p:cNvPr id="3" name="Group 2">
            <a:extLst>
              <a:ext uri="{FF2B5EF4-FFF2-40B4-BE49-F238E27FC236}">
                <a16:creationId xmlns:a16="http://schemas.microsoft.com/office/drawing/2014/main" id="{B861575D-4FC2-4C0F-B035-EC9168B079FC}"/>
              </a:ext>
            </a:extLst>
          </p:cNvPr>
          <p:cNvGrpSpPr/>
          <p:nvPr/>
        </p:nvGrpSpPr>
        <p:grpSpPr>
          <a:xfrm>
            <a:off x="1473485" y="2120758"/>
            <a:ext cx="1927260" cy="2616484"/>
            <a:chOff x="2151580" y="1965362"/>
            <a:chExt cx="1927260" cy="2616484"/>
          </a:xfrm>
        </p:grpSpPr>
        <p:sp>
          <p:nvSpPr>
            <p:cNvPr id="4" name="Title 1">
              <a:extLst>
                <a:ext uri="{FF2B5EF4-FFF2-40B4-BE49-F238E27FC236}">
                  <a16:creationId xmlns:a16="http://schemas.microsoft.com/office/drawing/2014/main" id="{28EDBDE3-53D8-4247-90D3-2DFF1E5C50A7}"/>
                </a:ext>
              </a:extLst>
            </p:cNvPr>
            <p:cNvSpPr txBox="1">
              <a:spLocks/>
            </p:cNvSpPr>
            <p:nvPr/>
          </p:nvSpPr>
          <p:spPr>
            <a:xfrm>
              <a:off x="2151580" y="2276154"/>
              <a:ext cx="1927260" cy="2305692"/>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15000" dirty="0">
                  <a:solidFill>
                    <a:schemeClr val="bg1"/>
                  </a:solidFill>
                  <a:effectLst>
                    <a:outerShdw blurRad="50800" dist="38100" dir="2700000" algn="tl" rotWithShape="0">
                      <a:prstClr val="black">
                        <a:alpha val="40000"/>
                      </a:prstClr>
                    </a:outerShdw>
                    <a:reflection blurRad="6350" stA="60000" endA="900" endPos="58000" dir="5400000" sy="-100000" algn="bl" rotWithShape="0"/>
                  </a:effectLst>
                  <a:latin typeface="Impact" panose="020B0806030902050204" pitchFamily="34" charset="0"/>
                </a:rPr>
                <a:t>2</a:t>
              </a:r>
              <a:endParaRPr kumimoji="0" lang="en-US" sz="15000" b="0" i="0" u="none" strike="noStrike" kern="1200" cap="none" spc="0" normalizeH="0" baseline="0" noProof="0" dirty="0">
                <a:ln>
                  <a:noFill/>
                </a:ln>
                <a:solidFill>
                  <a:schemeClr val="bg1"/>
                </a:solidFill>
                <a:effectLst>
                  <a:outerShdw blurRad="50800" dist="38100" dir="2700000" algn="tl" rotWithShape="0">
                    <a:prstClr val="black">
                      <a:alpha val="40000"/>
                    </a:prstClr>
                  </a:outerShdw>
                  <a:reflection blurRad="6350" stA="60000" endA="900" endPos="58000" dir="5400000" sy="-100000" algn="bl" rotWithShape="0"/>
                </a:effectLst>
                <a:uLnTx/>
                <a:uFillTx/>
                <a:latin typeface="Impact" panose="020B0806030902050204" pitchFamily="34" charset="0"/>
              </a:endParaRPr>
            </a:p>
          </p:txBody>
        </p:sp>
        <p:sp>
          <p:nvSpPr>
            <p:cNvPr id="5" name="Title 1">
              <a:extLst>
                <a:ext uri="{FF2B5EF4-FFF2-40B4-BE49-F238E27FC236}">
                  <a16:creationId xmlns:a16="http://schemas.microsoft.com/office/drawing/2014/main" id="{4E35F64F-59DB-40D6-9C45-2F217378984F}"/>
                </a:ext>
              </a:extLst>
            </p:cNvPr>
            <p:cNvSpPr txBox="1">
              <a:spLocks/>
            </p:cNvSpPr>
            <p:nvPr/>
          </p:nvSpPr>
          <p:spPr>
            <a:xfrm>
              <a:off x="2558266" y="1965362"/>
              <a:ext cx="1263292" cy="924674"/>
            </a:xfrm>
            <a:prstGeom prst="rect">
              <a:avLst/>
            </a:prstGeom>
          </p:spPr>
          <p:txBody>
            <a:bodyPr vert="horz" lIns="91440" tIns="45720" rIns="91440" bIns="45720" rtlCol="0" anchor="ctr">
              <a:noAutofit/>
              <a:scene3d>
                <a:camera prst="orthographicFront"/>
                <a:lightRig rig="threePt" dir="t"/>
              </a:scene3d>
              <a:sp3d extrusionH="57150">
                <a:bevelT w="82550" h="38100" prst="coolSlant"/>
              </a:sp3d>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outerShdw blurRad="50800" dist="38100" dir="2700000" algn="tl" rotWithShape="0">
                      <a:prstClr val="black">
                        <a:alpha val="40000"/>
                      </a:prstClr>
                    </a:outerShdw>
                  </a:effectLst>
                  <a:uLnTx/>
                  <a:uFillTx/>
                  <a:latin typeface="Impact" panose="020B0806030902050204" pitchFamily="34" charset="0"/>
                </a:rPr>
                <a:t>CHAPTER</a:t>
              </a:r>
            </a:p>
          </p:txBody>
        </p:sp>
      </p:grpSp>
    </p:spTree>
    <p:extLst>
      <p:ext uri="{BB962C8B-B14F-4D97-AF65-F5344CB8AC3E}">
        <p14:creationId xmlns:p14="http://schemas.microsoft.com/office/powerpoint/2010/main" val="939112976"/>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7319</TotalTime>
  <Words>5436</Words>
  <Application>Microsoft Office PowerPoint</Application>
  <PresentationFormat>Widescreen</PresentationFormat>
  <Paragraphs>456</Paragraphs>
  <Slides>60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Century Gothic (Body)</vt:lpstr>
      <vt:lpstr>Impact</vt:lpstr>
      <vt:lpstr>Times New Roman</vt:lpstr>
      <vt:lpstr>Wingdings</vt:lpstr>
      <vt:lpstr>Wingdings 3</vt:lpstr>
      <vt:lpstr>Office Theme</vt:lpstr>
      <vt:lpstr>PowerPoint Presentation</vt:lpstr>
      <vt:lpstr>PowerPoint Presentation</vt:lpstr>
      <vt:lpstr>PowerPoint Presentation</vt:lpstr>
      <vt:lpstr>PowerPoint Presentation</vt:lpstr>
      <vt:lpstr>1.1 Background of Study</vt:lpstr>
      <vt:lpstr>1.2 Problem Statement</vt:lpstr>
      <vt:lpstr>1.3 Objectives</vt:lpstr>
      <vt:lpstr>1.5 Scope of Project</vt:lpstr>
      <vt:lpstr>PowerPoint Presentation</vt:lpstr>
      <vt:lpstr>2.1 GSM-based Security for Vehicle</vt:lpstr>
      <vt:lpstr>2.2 Anti-Vehicle Theft System using GSM and GPS         with Image Acquisition</vt:lpstr>
      <vt:lpstr>2.3 Anti-Car Theft System using Android Phone</vt:lpstr>
      <vt:lpstr>2.4 Improving the security system of a vehicle          using Raspberry Pi</vt:lpstr>
      <vt:lpstr>2.5 Vehicle Anti-Theft System Using Fingerprint          Recognition Technique</vt:lpstr>
      <vt:lpstr>PowerPoint Presentation</vt:lpstr>
      <vt:lpstr>3.1 System overview</vt:lpstr>
      <vt:lpstr>3.2 System design</vt:lpstr>
      <vt:lpstr>3.2 System design</vt:lpstr>
      <vt:lpstr>3.2 System design</vt:lpstr>
      <vt:lpstr>3.2 System design</vt:lpstr>
      <vt:lpstr>3.2 System design</vt:lpstr>
      <vt:lpstr>3.2 System design</vt:lpstr>
      <vt:lpstr>3.2 System design</vt:lpstr>
      <vt:lpstr>3.3 System Architecture</vt:lpstr>
      <vt:lpstr>3.3.1 Required Hardware Components</vt:lpstr>
      <vt:lpstr>3.3.2 Required Software</vt:lpstr>
      <vt:lpstr>PowerPoint Presentation</vt:lpstr>
      <vt:lpstr>4.2 Arduino Setup</vt:lpstr>
      <vt:lpstr>4.3 Implementation</vt:lpstr>
      <vt:lpstr>4.3.1 Preparing the hardware components and its             connectivity</vt:lpstr>
      <vt:lpstr>4.3.1 Preparing the hardware components and its             connectivity</vt:lpstr>
      <vt:lpstr>4.3.1 Preparing the hardware components and its             connectivity</vt:lpstr>
      <vt:lpstr>4.3.2 Power supply circuit (including back up)</vt:lpstr>
      <vt:lpstr>4.3.2 Power supply circuit (including back up)</vt:lpstr>
      <vt:lpstr>4.3.3 The fingerprint verification and fingerprint             enrolment</vt:lpstr>
      <vt:lpstr>4.3.3 The fingerprint verification and fingerprint             enrolment</vt:lpstr>
      <vt:lpstr>4.3.3 The fingerprint verification and fingerprint             enrolment</vt:lpstr>
      <vt:lpstr>4.3.3 The fingerprint verification and fingerprint             enrolment</vt:lpstr>
      <vt:lpstr>4.3.4 Location detector and sending its             information using SIM808 Module</vt:lpstr>
      <vt:lpstr>4.3.4 Location detector and sending its             information using SIM808 Module</vt:lpstr>
      <vt:lpstr>4.3.4 Location detector and sending its             information using SIM808 Module</vt:lpstr>
      <vt:lpstr>4.3.4 Location detector and sending its             information using SIM808 Module</vt:lpstr>
      <vt:lpstr>4.3.4 Location detector and sending its             information using SIM808 Module</vt:lpstr>
      <vt:lpstr>4.3.5 Receiving physical input using Keypad </vt:lpstr>
      <vt:lpstr>4.3.5 Receiving physical input using Keypad </vt:lpstr>
      <vt:lpstr>4.3.6 Control relays as switches.</vt:lpstr>
      <vt:lpstr>4.3.6 Control relays as switches.</vt:lpstr>
      <vt:lpstr>4.3.6 Control relays as switches.</vt:lpstr>
      <vt:lpstr>4.3.6 Control relays as switches.</vt:lpstr>
      <vt:lpstr>PowerPoint Presentation</vt:lpstr>
      <vt:lpstr>5.1. Discussion of Results</vt:lpstr>
      <vt:lpstr>5.2 Achievement of the objectives</vt:lpstr>
      <vt:lpstr>5.3 Implication of study</vt:lpstr>
      <vt:lpstr>5.4 Future Enhancements</vt:lpstr>
      <vt:lpstr>5.4 Future Enhancements</vt:lpstr>
      <vt:lpstr>5.4 Future Enhancements</vt:lpstr>
      <vt:lpstr>5.5 Conclusion</vt:lpstr>
      <vt:lpstr>REFERENCE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nimalan gunalan</dc:creator>
  <cp:lastModifiedBy>nimalan gunalan</cp:lastModifiedBy>
  <cp:revision>56</cp:revision>
  <dcterms:created xsi:type="dcterms:W3CDTF">2020-02-03T01:22:35Z</dcterms:created>
  <dcterms:modified xsi:type="dcterms:W3CDTF">2020-02-11T02:01:00Z</dcterms:modified>
</cp:coreProperties>
</file>